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257" r:id="rId3"/>
    <p:sldId id="263" r:id="rId4"/>
    <p:sldId id="258" r:id="rId5"/>
    <p:sldId id="273" r:id="rId6"/>
    <p:sldId id="2076139102" r:id="rId7"/>
    <p:sldId id="2076139011" r:id="rId8"/>
    <p:sldId id="2076139103" r:id="rId9"/>
    <p:sldId id="2076139104" r:id="rId10"/>
    <p:sldId id="2076139105" r:id="rId11"/>
    <p:sldId id="2076139106" r:id="rId12"/>
    <p:sldId id="2076139107" r:id="rId13"/>
    <p:sldId id="2076139108" r:id="rId14"/>
    <p:sldId id="2076139109" r:id="rId15"/>
    <p:sldId id="2076139110" r:id="rId16"/>
    <p:sldId id="2076139111" r:id="rId17"/>
    <p:sldId id="2076139112" r:id="rId18"/>
    <p:sldId id="2076139113" r:id="rId19"/>
    <p:sldId id="2076139114" r:id="rId20"/>
    <p:sldId id="2076139115" r:id="rId21"/>
    <p:sldId id="2076139116" r:id="rId22"/>
    <p:sldId id="2076139117" r:id="rId23"/>
    <p:sldId id="2076139118" r:id="rId24"/>
    <p:sldId id="2076139119" r:id="rId25"/>
    <p:sldId id="2076139120" r:id="rId26"/>
    <p:sldId id="2076139121" r:id="rId27"/>
    <p:sldId id="2076139026" r:id="rId28"/>
    <p:sldId id="2076139122" r:id="rId29"/>
    <p:sldId id="2076139123" r:id="rId30"/>
    <p:sldId id="2076139124" r:id="rId31"/>
    <p:sldId id="2076139125" r:id="rId32"/>
    <p:sldId id="2076139127" r:id="rId33"/>
    <p:sldId id="2076139027" r:id="rId34"/>
    <p:sldId id="2076139128" r:id="rId35"/>
    <p:sldId id="2076139129" r:id="rId36"/>
    <p:sldId id="2076139130" r:id="rId37"/>
    <p:sldId id="2076139131" r:id="rId38"/>
    <p:sldId id="2076139132" r:id="rId39"/>
    <p:sldId id="2076139133" r:id="rId40"/>
    <p:sldId id="2076139134" r:id="rId41"/>
    <p:sldId id="2076139135" r:id="rId42"/>
    <p:sldId id="2076139136" r:id="rId43"/>
    <p:sldId id="2076139137" r:id="rId44"/>
    <p:sldId id="2076139138" r:id="rId45"/>
    <p:sldId id="2076139139" r:id="rId46"/>
    <p:sldId id="2076139140" r:id="rId47"/>
    <p:sldId id="2076139141" r:id="rId48"/>
    <p:sldId id="2076139142" r:id="rId49"/>
    <p:sldId id="2076139143" r:id="rId50"/>
    <p:sldId id="2076139144" r:id="rId51"/>
    <p:sldId id="2076139145" r:id="rId52"/>
    <p:sldId id="2076139146" r:id="rId53"/>
    <p:sldId id="2076139147" r:id="rId54"/>
    <p:sldId id="2076139148" r:id="rId55"/>
    <p:sldId id="2076139149" r:id="rId56"/>
    <p:sldId id="2076139150" r:id="rId57"/>
    <p:sldId id="2076139151" r:id="rId58"/>
    <p:sldId id="2076139152" r:id="rId59"/>
    <p:sldId id="2076139153" r:id="rId60"/>
    <p:sldId id="2076139154" r:id="rId61"/>
    <p:sldId id="264" r:id="rId62"/>
    <p:sldId id="269" r:id="rId63"/>
    <p:sldId id="270"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480"/>
    <a:srgbClr val="01717E"/>
    <a:srgbClr val="017C84"/>
    <a:srgbClr val="51ADB7"/>
    <a:srgbClr val="014D53"/>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6400" autoAdjust="0"/>
  </p:normalViewPr>
  <p:slideViewPr>
    <p:cSldViewPr snapToGrid="0">
      <p:cViewPr varScale="1">
        <p:scale>
          <a:sx n="87" d="100"/>
          <a:sy n="87" d="100"/>
        </p:scale>
        <p:origin x="528" y="62"/>
      </p:cViewPr>
      <p:guideLst/>
    </p:cSldViewPr>
  </p:slideViewPr>
  <p:outlineViewPr>
    <p:cViewPr>
      <p:scale>
        <a:sx n="33" d="100"/>
        <a:sy n="33" d="100"/>
      </p:scale>
      <p:origin x="0" y="-752"/>
    </p:cViewPr>
  </p:outlineViewPr>
  <p:notesTextViewPr>
    <p:cViewPr>
      <p:scale>
        <a:sx n="1" d="1"/>
        <a:sy n="1" d="1"/>
      </p:scale>
      <p:origin x="0" y="0"/>
    </p:cViewPr>
  </p:notesTextViewPr>
  <p:sorterViewPr>
    <p:cViewPr varScale="1">
      <p:scale>
        <a:sx n="100" d="100"/>
        <a:sy n="100" d="100"/>
      </p:scale>
      <p:origin x="0" y="-416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333846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363131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233956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1803015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48101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397986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704810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4082442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249786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139035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1959893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383895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51696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2587350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302068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2897964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343934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2427810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176766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299121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549441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717267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635472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9818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1141748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68336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4163930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304942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104155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158931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1911217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3901571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627716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2226388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2945450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3357545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122000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2132659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2653970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300321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3017754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2321908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2023971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2497246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54</a:t>
            </a:fld>
            <a:endParaRPr lang="zh-CN" altLang="en-US"/>
          </a:p>
        </p:txBody>
      </p:sp>
    </p:spTree>
    <p:extLst>
      <p:ext uri="{BB962C8B-B14F-4D97-AF65-F5344CB8AC3E}">
        <p14:creationId xmlns:p14="http://schemas.microsoft.com/office/powerpoint/2010/main" val="1518866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55</a:t>
            </a:fld>
            <a:endParaRPr lang="zh-CN" altLang="en-US"/>
          </a:p>
        </p:txBody>
      </p:sp>
    </p:spTree>
    <p:extLst>
      <p:ext uri="{BB962C8B-B14F-4D97-AF65-F5344CB8AC3E}">
        <p14:creationId xmlns:p14="http://schemas.microsoft.com/office/powerpoint/2010/main" val="3458619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56</a:t>
            </a:fld>
            <a:endParaRPr lang="zh-CN" altLang="en-US"/>
          </a:p>
        </p:txBody>
      </p:sp>
    </p:spTree>
    <p:extLst>
      <p:ext uri="{BB962C8B-B14F-4D97-AF65-F5344CB8AC3E}">
        <p14:creationId xmlns:p14="http://schemas.microsoft.com/office/powerpoint/2010/main" val="3041660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57</a:t>
            </a:fld>
            <a:endParaRPr lang="zh-CN" altLang="en-US"/>
          </a:p>
        </p:txBody>
      </p:sp>
    </p:spTree>
    <p:extLst>
      <p:ext uri="{BB962C8B-B14F-4D97-AF65-F5344CB8AC3E}">
        <p14:creationId xmlns:p14="http://schemas.microsoft.com/office/powerpoint/2010/main" val="195632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58</a:t>
            </a:fld>
            <a:endParaRPr lang="zh-CN" altLang="en-US"/>
          </a:p>
        </p:txBody>
      </p:sp>
    </p:spTree>
    <p:extLst>
      <p:ext uri="{BB962C8B-B14F-4D97-AF65-F5344CB8AC3E}">
        <p14:creationId xmlns:p14="http://schemas.microsoft.com/office/powerpoint/2010/main" val="506100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59</a:t>
            </a:fld>
            <a:endParaRPr lang="zh-CN" altLang="en-US"/>
          </a:p>
        </p:txBody>
      </p:sp>
    </p:spTree>
    <p:extLst>
      <p:ext uri="{BB962C8B-B14F-4D97-AF65-F5344CB8AC3E}">
        <p14:creationId xmlns:p14="http://schemas.microsoft.com/office/powerpoint/2010/main" val="164372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1418561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60</a:t>
            </a:fld>
            <a:endParaRPr lang="zh-CN" altLang="en-US"/>
          </a:p>
        </p:txBody>
      </p:sp>
    </p:spTree>
    <p:extLst>
      <p:ext uri="{BB962C8B-B14F-4D97-AF65-F5344CB8AC3E}">
        <p14:creationId xmlns:p14="http://schemas.microsoft.com/office/powerpoint/2010/main" val="2318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63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201718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59669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354968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前馈神经网络：冰火两重天的感知机</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1026" name="Picture 2" descr="Image">
            <a:extLst>
              <a:ext uri="{FF2B5EF4-FFF2-40B4-BE49-F238E27FC236}">
                <a16:creationId xmlns:a16="http://schemas.microsoft.com/office/drawing/2014/main" id="{65B061CD-EF13-4326-A25B-26151A69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73" y="2248488"/>
            <a:ext cx="4000867" cy="31677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632C31B-EBFF-4579-85EA-173C84068AAC}"/>
              </a:ext>
            </a:extLst>
          </p:cNvPr>
          <p:cNvSpPr/>
          <p:nvPr/>
        </p:nvSpPr>
        <p:spPr>
          <a:xfrm>
            <a:off x="1108678" y="5700722"/>
            <a:ext cx="3488455"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1958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日罗森布拉特所写文章</a:t>
            </a:r>
          </a:p>
        </p:txBody>
      </p:sp>
      <p:pic>
        <p:nvPicPr>
          <p:cNvPr id="7" name="图片 6">
            <a:extLst>
              <a:ext uri="{FF2B5EF4-FFF2-40B4-BE49-F238E27FC236}">
                <a16:creationId xmlns:a16="http://schemas.microsoft.com/office/drawing/2014/main" id="{0EEB2314-AA01-4F7C-A6FD-33ACC1E9FCF3}"/>
              </a:ext>
            </a:extLst>
          </p:cNvPr>
          <p:cNvPicPr>
            <a:picLocks noChangeAspect="1"/>
          </p:cNvPicPr>
          <p:nvPr/>
        </p:nvPicPr>
        <p:blipFill>
          <a:blip r:embed="rId4"/>
          <a:stretch>
            <a:fillRect/>
          </a:stretch>
        </p:blipFill>
        <p:spPr>
          <a:xfrm>
            <a:off x="5671823" y="2894208"/>
            <a:ext cx="4873875" cy="2045715"/>
          </a:xfrm>
          <a:prstGeom prst="rect">
            <a:avLst/>
          </a:prstGeom>
        </p:spPr>
      </p:pic>
      <p:sp>
        <p:nvSpPr>
          <p:cNvPr id="10" name="矩形 9">
            <a:extLst>
              <a:ext uri="{FF2B5EF4-FFF2-40B4-BE49-F238E27FC236}">
                <a16:creationId xmlns:a16="http://schemas.microsoft.com/office/drawing/2014/main" id="{3AB59479-A371-40C4-9BEE-C0E6B76AD279}"/>
              </a:ext>
            </a:extLst>
          </p:cNvPr>
          <p:cNvSpPr/>
          <p:nvPr/>
        </p:nvSpPr>
        <p:spPr>
          <a:xfrm>
            <a:off x="5470168" y="5230413"/>
            <a:ext cx="6471139" cy="830997"/>
          </a:xfrm>
          <a:prstGeom prst="rect">
            <a:avLst/>
          </a:prstGeom>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感知机可模拟</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逻辑与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(AND)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、逻辑与非</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(NAND)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和逻辑或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等</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线性可分函数，但是</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无法完成</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逻辑异或（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XOR</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这一</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非线性可分逻辑函数</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任务</a:t>
            </a:r>
          </a:p>
        </p:txBody>
      </p:sp>
    </p:spTree>
    <p:extLst>
      <p:ext uri="{BB962C8B-B14F-4D97-AF65-F5344CB8AC3E}">
        <p14:creationId xmlns:p14="http://schemas.microsoft.com/office/powerpoint/2010/main" val="6600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8" name="图片 7">
            <a:extLst>
              <a:ext uri="{FF2B5EF4-FFF2-40B4-BE49-F238E27FC236}">
                <a16:creationId xmlns:a16="http://schemas.microsoft.com/office/drawing/2014/main" id="{2F9EB5A4-D5A1-43FD-8D13-88A81F02C38F}"/>
              </a:ext>
            </a:extLst>
          </p:cNvPr>
          <p:cNvPicPr>
            <a:picLocks noChangeAspect="1"/>
          </p:cNvPicPr>
          <p:nvPr/>
        </p:nvPicPr>
        <p:blipFill>
          <a:blip r:embed="rId3"/>
          <a:stretch>
            <a:fillRect/>
          </a:stretch>
        </p:blipFill>
        <p:spPr>
          <a:xfrm>
            <a:off x="6146472" y="2592210"/>
            <a:ext cx="5324107" cy="2758922"/>
          </a:xfrm>
          <a:prstGeom prst="rect">
            <a:avLst/>
          </a:prstGeom>
        </p:spPr>
      </p:pic>
      <p:sp>
        <p:nvSpPr>
          <p:cNvPr id="9" name="矩形 8">
            <a:extLst>
              <a:ext uri="{FF2B5EF4-FFF2-40B4-BE49-F238E27FC236}">
                <a16:creationId xmlns:a16="http://schemas.microsoft.com/office/drawing/2014/main" id="{72DCCAD8-DEEE-467E-B1F3-33EF7B098F06}"/>
              </a:ext>
            </a:extLst>
          </p:cNvPr>
          <p:cNvSpPr/>
          <p:nvPr/>
        </p:nvSpPr>
        <p:spPr>
          <a:xfrm>
            <a:off x="86793" y="1546648"/>
            <a:ext cx="5670362" cy="485004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在感知机模型中增加若干隐藏层，增强神经网络的非线性表达能力，就会让神经网络具有更强的拟合能力。因此，由多个隐藏层构成的多层感知机被提出，这也被称为前馈神经网络。</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5.4</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所示，前馈神经网络由输入层、输出层和若干隐藏层构成。网络中各个隐藏层中神经元可接收相邻前序隐藏层中所有神经元传递而来的信息，经过加工处理后将信息输出给相邻后续隐藏层中所有神经元。</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前馈神经网络中相邻层所包含的神经元之间通常使用</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全连接</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方式进行连接。所谓</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全连接</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是指</a:t>
            </a:r>
            <a:r>
              <a:rPr lang="zh-CN" altLang="zh-CN" sz="16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两个相邻层之间的神经元相互成对连接，但同一层内神经元之间没有连</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接。前馈神经网络可以模拟复杂非线性函数功能，所模拟函数的复杂性取决于网络隐藏层数目和各层中神经元数目。</a:t>
            </a:r>
          </a:p>
        </p:txBody>
      </p:sp>
    </p:spTree>
    <p:extLst>
      <p:ext uri="{BB962C8B-B14F-4D97-AF65-F5344CB8AC3E}">
        <p14:creationId xmlns:p14="http://schemas.microsoft.com/office/powerpoint/2010/main" val="207546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9" name="矩形 8">
            <a:extLst>
              <a:ext uri="{FF2B5EF4-FFF2-40B4-BE49-F238E27FC236}">
                <a16:creationId xmlns:a16="http://schemas.microsoft.com/office/drawing/2014/main" id="{72DCCAD8-DEEE-467E-B1F3-33EF7B098F06}"/>
              </a:ext>
            </a:extLst>
          </p:cNvPr>
          <p:cNvSpPr/>
          <p:nvPr/>
        </p:nvSpPr>
        <p:spPr>
          <a:xfrm>
            <a:off x="0" y="1546584"/>
            <a:ext cx="6162731" cy="485017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层层递进、逐层抽象</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：明暗幅度的像素点被映射为高层语义对象的概率值</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非线性映射</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恩利克</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费米（</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Enrico Fermi</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）曾经说过，</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圣经中并没有说过一切大自然的定律都可以用线性方程来表示</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亿万个神经元所组成的神经网络就可实现将输入数据将神经网络用于分类任务，将输入数据（如图像、文本和听觉等信息）从一个空间（如像素点空间）映射到另外一个空间（如文本单词空间等），这一过程就是一个复杂的非线性变换。</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误差反馈调优：</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误差后向传播算法会将误差（由损失函数定义）由输出端由后向前传播，逐层去更新神经元链接权重和非线性映射函数等参数，使得神经网络模型拟合数据（</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data fitting</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让神经元之间记住这种刺激或者强化信息流通路，打通</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任督二脉</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，从而在输入数据和输出结果之间建立关联。</a:t>
            </a:r>
          </a:p>
        </p:txBody>
      </p:sp>
      <p:pic>
        <p:nvPicPr>
          <p:cNvPr id="10" name="图片 9">
            <a:extLst>
              <a:ext uri="{FF2B5EF4-FFF2-40B4-BE49-F238E27FC236}">
                <a16:creationId xmlns:a16="http://schemas.microsoft.com/office/drawing/2014/main" id="{A8594561-2D56-41D5-A93D-5674B0EF25DE}"/>
              </a:ext>
            </a:extLst>
          </p:cNvPr>
          <p:cNvPicPr>
            <a:picLocks noChangeAspect="1"/>
          </p:cNvPicPr>
          <p:nvPr/>
        </p:nvPicPr>
        <p:blipFill>
          <a:blip r:embed="rId3"/>
          <a:stretch>
            <a:fillRect/>
          </a:stretch>
        </p:blipFill>
        <p:spPr>
          <a:xfrm>
            <a:off x="6481261" y="2592210"/>
            <a:ext cx="5157048" cy="2672353"/>
          </a:xfrm>
          <a:prstGeom prst="rect">
            <a:avLst/>
          </a:prstGeom>
        </p:spPr>
      </p:pic>
    </p:spTree>
    <p:extLst>
      <p:ext uri="{BB962C8B-B14F-4D97-AF65-F5344CB8AC3E}">
        <p14:creationId xmlns:p14="http://schemas.microsoft.com/office/powerpoint/2010/main" val="296294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221141" y="1254816"/>
            <a:ext cx="1707962" cy="800219"/>
          </a:xfrm>
          <a:prstGeom prst="rect">
            <a:avLst/>
          </a:prstGeom>
        </p:spPr>
        <p:txBody>
          <a:bodyPr wrap="square">
            <a:spAutoFit/>
          </a:bodyPr>
          <a:lstStyle/>
          <a:p>
            <a:endParaRPr lang="zh-CN" altLang="en-US" sz="2800" dirty="0">
              <a:solidFill>
                <a:srgbClr val="000000"/>
              </a:solidFill>
              <a:latin typeface="Helvetica Light"/>
            </a:endParaRPr>
          </a:p>
          <a:p>
            <a:pPr algn="just"/>
            <a:r>
              <a:rPr lang="en-US" altLang="zh-CN" b="1" dirty="0">
                <a:solidFill>
                  <a:srgbClr val="C00000"/>
                </a:solidFill>
                <a:latin typeface="Times New Roman" panose="02020603050405020304" pitchFamily="18" charset="0"/>
                <a:cs typeface="Times New Roman" panose="02020603050405020304" pitchFamily="18" charset="0"/>
              </a:rPr>
              <a:t>sigmoid</a:t>
            </a:r>
            <a:r>
              <a:rPr lang="zh-CN" altLang="en-US" b="1" dirty="0">
                <a:solidFill>
                  <a:srgbClr val="C00000"/>
                </a:solidFill>
                <a:latin typeface="Times New Roman" panose="02020603050405020304" pitchFamily="18" charset="0"/>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2E184CE-95CF-4F20-98AA-D518FE8EEEF6}"/>
                  </a:ext>
                </a:extLst>
              </p:cNvPr>
              <p:cNvSpPr/>
              <p:nvPr/>
            </p:nvSpPr>
            <p:spPr>
              <a:xfrm>
                <a:off x="977699" y="1747051"/>
                <a:ext cx="10610144" cy="4725781"/>
              </a:xfrm>
              <a:prstGeom prst="rect">
                <a:avLst/>
              </a:prstGeom>
            </p:spPr>
            <p:txBody>
              <a:bodyPr wrap="square">
                <a:spAutoFit/>
              </a:bodyPr>
              <a:lstStyle/>
              <a:p>
                <a:pPr algn="just">
                  <a:lnSpc>
                    <a:spcPct val="150000"/>
                  </a:lnSpc>
                  <a:spcAft>
                    <a:spcPts val="600"/>
                  </a:spcAft>
                </a:pP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优点：</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）概率形式输出。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函数值域为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，因此</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函数的输出可视为概率值；</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）单调递增。</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函数对输入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取值范围没有限制，但当</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大于一定值后，函数输出无限趋近于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，而小于一定数值后，函数输出无限趋近于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。特别地，当</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=0 </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时，函数输出为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0.5</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）非线性变化。</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取值在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附近时，函数输出值的变化幅度比较大（函数值变化陡峭），意味着函数在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附近容易被激活且是非线性变化。当</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取值很大或很小时，函数输出值几乎不变，这是基于概率的一种认识与需要。</a:t>
                </a:r>
              </a:p>
              <a:p>
                <a:pPr indent="266700" algn="just">
                  <a:lnSpc>
                    <a:spcPct val="150000"/>
                  </a:lnSpc>
                  <a:spcAft>
                    <a:spcPts val="0"/>
                  </a:spcAft>
                </a:pPr>
                <a:r>
                  <a:rPr lang="en-US" altLang="zh-CN" sz="160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函数的导数可以通过如下方式推导得到：</a:t>
                </a: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den>
                          </m:f>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num>
                        <m:den>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num>
                        <m:den>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num>
                        <m:den>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e>
                          </m:d>
                        </m:den>
                      </m:f>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num>
                            <m:den>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sup>
                                  </m:sSup>
                                </m:e>
                              </m:d>
                            </m:den>
                          </m:f>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0&lt;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&lt;1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0&lt;1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&lt;1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因此</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Sigmoid</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函数的导数</a:t>
                </a:r>
                <a14:m>
                  <m:oMath xmlns:m="http://schemas.openxmlformats.org/officeDocument/2006/math">
                    <m:r>
                      <a:rPr lang="en-US" altLang="zh-CN" sz="1600" b="1" i="1">
                        <a:solidFill>
                          <a:srgbClr val="FF0000"/>
                        </a:solidFill>
                        <a:latin typeface="Cambria Math" panose="02040503050406030204" pitchFamily="18" charset="0"/>
                        <a:ea typeface="楷体_GB2312"/>
                        <a:cs typeface="Times New Roman" panose="02020603050405020304" pitchFamily="18" charset="0"/>
                      </a:rPr>
                      <m:t>𝒇</m:t>
                    </m:r>
                    <m:d>
                      <m:dPr>
                        <m:ctrlPr>
                          <a:rPr lang="zh-CN"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FF0000"/>
                            </a:solidFill>
                            <a:latin typeface="Cambria Math" panose="02040503050406030204" pitchFamily="18" charset="0"/>
                            <a:ea typeface="楷体_GB2312"/>
                            <a:cs typeface="Times New Roman" panose="02020603050405020304" pitchFamily="18" charset="0"/>
                          </a:rPr>
                          <m:t>𝒙</m:t>
                        </m:r>
                      </m:e>
                    </m:d>
                    <m:r>
                      <a:rPr lang="en-US" altLang="zh-CN" sz="1600" b="1" i="1">
                        <a:solidFill>
                          <a:srgbClr val="FF0000"/>
                        </a:solidFill>
                        <a:latin typeface="Cambria Math" panose="02040503050406030204" pitchFamily="18" charset="0"/>
                        <a:ea typeface="楷体_GB2312"/>
                        <a:cs typeface="Times New Roman" panose="02020603050405020304" pitchFamily="18" charset="0"/>
                      </a:rPr>
                      <m:t>(</m:t>
                    </m:r>
                    <m:r>
                      <a:rPr lang="en-US" altLang="zh-CN" sz="1600" b="1" i="1">
                        <a:solidFill>
                          <a:srgbClr val="FF0000"/>
                        </a:solidFill>
                        <a:latin typeface="Cambria Math" panose="02040503050406030204" pitchFamily="18" charset="0"/>
                        <a:ea typeface="楷体_GB2312"/>
                        <a:cs typeface="Times New Roman" panose="02020603050405020304" pitchFamily="18" charset="0"/>
                      </a:rPr>
                      <m:t>𝟏</m:t>
                    </m:r>
                    <m:r>
                      <a:rPr lang="en-US" altLang="zh-CN" sz="1600" b="1" i="1">
                        <a:solidFill>
                          <a:srgbClr val="FF0000"/>
                        </a:solidFill>
                        <a:latin typeface="Cambria Math" panose="02040503050406030204" pitchFamily="18" charset="0"/>
                        <a:ea typeface="楷体_GB2312"/>
                        <a:cs typeface="Times New Roman" panose="02020603050405020304" pitchFamily="18" charset="0"/>
                      </a:rPr>
                      <m:t>−</m:t>
                    </m:r>
                    <m:r>
                      <a:rPr lang="en-US" altLang="zh-CN" sz="1600" b="1" i="1">
                        <a:solidFill>
                          <a:srgbClr val="FF0000"/>
                        </a:solidFill>
                        <a:latin typeface="Cambria Math" panose="02040503050406030204" pitchFamily="18" charset="0"/>
                        <a:ea typeface="楷体_GB2312"/>
                        <a:cs typeface="Times New Roman" panose="02020603050405020304" pitchFamily="18" charset="0"/>
                      </a:rPr>
                      <m:t>𝒇</m:t>
                    </m:r>
                    <m:d>
                      <m:dPr>
                        <m:ctrlPr>
                          <a:rPr lang="zh-CN"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FF0000"/>
                            </a:solidFill>
                            <a:latin typeface="Cambria Math" panose="02040503050406030204" pitchFamily="18" charset="0"/>
                            <a:ea typeface="楷体_GB2312"/>
                            <a:cs typeface="Times New Roman" panose="02020603050405020304" pitchFamily="18" charset="0"/>
                          </a:rPr>
                          <m:t>𝒙</m:t>
                        </m:r>
                      </m:e>
                    </m:d>
                    <m:r>
                      <a:rPr lang="en-US" altLang="zh-CN" sz="1600" b="1" i="1">
                        <a:solidFill>
                          <a:srgbClr val="FF0000"/>
                        </a:solidFill>
                        <a:latin typeface="Cambria Math" panose="02040503050406030204" pitchFamily="18" charset="0"/>
                        <a:ea typeface="楷体_GB2312"/>
                        <a:cs typeface="Times New Roman" panose="02020603050405020304" pitchFamily="18" charset="0"/>
                      </a:rPr>
                      <m:t>)</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小于</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1</a:t>
                </a:r>
                <a:r>
                  <a:rPr lang="zh-CN" altLang="en-US"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在使用反向传播算法更新参数过程中易出现导数过于接近于</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0</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的情况，即梯度消失（</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vanishing gradient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）的问题</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，并</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且这个问题会随着网络的深度增加而变得愈发严重</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C2E184CE-95CF-4F20-98AA-D518FE8EEEF6}"/>
                  </a:ext>
                </a:extLst>
              </p:cNvPr>
              <p:cNvSpPr>
                <a:spLocks noRot="1" noChangeAspect="1" noMove="1" noResize="1" noEditPoints="1" noAdjustHandles="1" noChangeArrowheads="1" noChangeShapeType="1" noTextEdit="1"/>
              </p:cNvSpPr>
              <p:nvPr/>
            </p:nvSpPr>
            <p:spPr>
              <a:xfrm>
                <a:off x="977699" y="1747051"/>
                <a:ext cx="10610144" cy="4725781"/>
              </a:xfrm>
              <a:prstGeom prst="rect">
                <a:avLst/>
              </a:prstGeom>
              <a:blipFill>
                <a:blip r:embed="rId3"/>
                <a:stretch>
                  <a:fillRect l="-287" r="-2240" b="-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9BCBB10-E3AB-4833-973E-1D77A2C29E20}"/>
                  </a:ext>
                </a:extLst>
              </p:cNvPr>
              <p:cNvSpPr/>
              <p:nvPr/>
            </p:nvSpPr>
            <p:spPr>
              <a:xfrm>
                <a:off x="5457079" y="1514127"/>
                <a:ext cx="1759712"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p>
                          </m:sSup>
                        </m:den>
                      </m:f>
                    </m:oMath>
                  </m:oMathPara>
                </a14:m>
                <a:endParaRPr lang="zh-CN" altLang="en-US" dirty="0"/>
              </a:p>
            </p:txBody>
          </p:sp>
        </mc:Choice>
        <mc:Fallback xmlns="">
          <p:sp>
            <p:nvSpPr>
              <p:cNvPr id="11" name="矩形 10">
                <a:extLst>
                  <a:ext uri="{FF2B5EF4-FFF2-40B4-BE49-F238E27FC236}">
                    <a16:creationId xmlns:a16="http://schemas.microsoft.com/office/drawing/2014/main" id="{09BCBB10-E3AB-4833-973E-1D77A2C29E20}"/>
                  </a:ext>
                </a:extLst>
              </p:cNvPr>
              <p:cNvSpPr>
                <a:spLocks noRot="1" noChangeAspect="1" noMove="1" noResize="1" noEditPoints="1" noAdjustHandles="1" noChangeArrowheads="1" noChangeShapeType="1" noTextEdit="1"/>
              </p:cNvSpPr>
              <p:nvPr/>
            </p:nvSpPr>
            <p:spPr>
              <a:xfrm>
                <a:off x="5457079" y="1514127"/>
                <a:ext cx="1759712" cy="6173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73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221141" y="1254816"/>
            <a:ext cx="1707962" cy="800219"/>
          </a:xfrm>
          <a:prstGeom prst="rect">
            <a:avLst/>
          </a:prstGeom>
        </p:spPr>
        <p:txBody>
          <a:bodyPr wrap="square">
            <a:spAutoFit/>
          </a:bodyPr>
          <a:lstStyle/>
          <a:p>
            <a:endParaRPr lang="zh-CN" altLang="en-US" sz="2800" dirty="0">
              <a:solidFill>
                <a:srgbClr val="000000"/>
              </a:solidFill>
              <a:latin typeface="Helvetica Light"/>
            </a:endParaRPr>
          </a:p>
          <a:p>
            <a:pPr algn="just"/>
            <a:r>
              <a:rPr lang="en-US" altLang="zh-CN" b="1" dirty="0" err="1">
                <a:solidFill>
                  <a:srgbClr val="C00000"/>
                </a:solidFill>
                <a:latin typeface="Times New Roman" panose="02020603050405020304" pitchFamily="18" charset="0"/>
                <a:cs typeface="Times New Roman" panose="02020603050405020304" pitchFamily="18" charset="0"/>
              </a:rPr>
              <a:t>ReLU</a:t>
            </a:r>
            <a:r>
              <a:rPr lang="zh-CN" altLang="zh-CN" b="1" dirty="0">
                <a:solidFill>
                  <a:srgbClr val="C00000"/>
                </a:solidFill>
                <a:latin typeface="Times New Roman" panose="02020603050405020304" pitchFamily="18" charset="0"/>
                <a:cs typeface="Times New Roman" panose="02020603050405020304" pitchFamily="18" charset="0"/>
              </a:rPr>
              <a:t>函数</a:t>
            </a:r>
            <a:endParaRPr lang="zh-CN" altLang="en-US"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1C07977-F466-4E62-94A5-0DED93C63908}"/>
                  </a:ext>
                </a:extLst>
              </p:cNvPr>
              <p:cNvSpPr/>
              <p:nvPr/>
            </p:nvSpPr>
            <p:spPr>
              <a:xfrm>
                <a:off x="4581982" y="1254816"/>
                <a:ext cx="4575483" cy="941925"/>
              </a:xfrm>
              <a:prstGeom prst="rect">
                <a:avLst/>
              </a:prstGeom>
            </p:spPr>
            <p:txBody>
              <a:bodyPr wrap="none">
                <a:spAutoFit/>
              </a:bodyPr>
              <a:lstStyle/>
              <a:p>
                <a:pPr algn="ctr">
                  <a:lnSpc>
                    <a:spcPct val="150000"/>
                  </a:lnSpc>
                  <a:spcAft>
                    <a:spcPts val="600"/>
                  </a:spcAft>
                </a:pP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𝑓𝑜𝑟</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&lt;0</m:t>
                            </m:r>
                          </m:e>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𝑓𝑜𝑟</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m:t>
                            </m:r>
                          </m:e>
                        </m:eqArr>
                      </m:e>
                    </m:d>
                  </m:oMath>
                </a14:m>
                <a:r>
                  <a:rPr lang="en-US" altLang="zh-CN" sz="24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或者</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max</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1C07977-F466-4E62-94A5-0DED93C63908}"/>
                  </a:ext>
                </a:extLst>
              </p:cNvPr>
              <p:cNvSpPr>
                <a:spLocks noRot="1" noChangeAspect="1" noMove="1" noResize="1" noEditPoints="1" noAdjustHandles="1" noChangeArrowheads="1" noChangeShapeType="1" noTextEdit="1"/>
              </p:cNvSpPr>
              <p:nvPr/>
            </p:nvSpPr>
            <p:spPr>
              <a:xfrm>
                <a:off x="4581982" y="1254816"/>
                <a:ext cx="4575483" cy="9419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1863D59-987D-426A-B6FF-D5C0BBE73298}"/>
                  </a:ext>
                </a:extLst>
              </p:cNvPr>
              <p:cNvSpPr/>
              <p:nvPr/>
            </p:nvSpPr>
            <p:spPr>
              <a:xfrm>
                <a:off x="1309377" y="2534017"/>
                <a:ext cx="10204488" cy="3124445"/>
              </a:xfrm>
              <a:prstGeom prst="rect">
                <a:avLst/>
              </a:prstGeom>
            </p:spPr>
            <p:txBody>
              <a:bodyPr wrap="square">
                <a:spAutoFit/>
              </a:bodyPr>
              <a:lstStyle/>
              <a:p>
                <a:pPr indent="266700" algn="just">
                  <a:lnSpc>
                    <a:spcPct val="150000"/>
                  </a:lnSpc>
                  <a:spcAft>
                    <a:spcPts val="600"/>
                  </a:spcAft>
                </a:pP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ReLU</a:t>
                </a:r>
                <a:r>
                  <a:rPr lang="zh-CN" altLang="zh-CN" kern="100" dirty="0">
                    <a:latin typeface="Times New Roman" panose="02020603050405020304" pitchFamily="18" charset="0"/>
                    <a:ea typeface="楷体_GB2312"/>
                    <a:cs typeface="Times New Roman" panose="02020603050405020304" pitchFamily="18" charset="0"/>
                  </a:rPr>
                  <a:t>函数的导数为：</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𝑓𝑜𝑟</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&lt;0</m:t>
                            </m:r>
                          </m:e>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𝑓𝑜𝑟</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当输入</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ReLU</a:t>
                </a:r>
                <a:r>
                  <a:rPr lang="zh-CN" altLang="zh-CN" dirty="0">
                    <a:solidFill>
                      <a:srgbClr val="000000"/>
                    </a:solidFill>
                    <a:latin typeface="Times New Roman" panose="02020603050405020304" pitchFamily="18" charset="0"/>
                    <a:ea typeface="楷体_GB2312"/>
                    <a:cs typeface="Times New Roman" panose="02020603050405020304" pitchFamily="18" charset="0"/>
                  </a:rPr>
                  <a:t>的导数为常数，这样可有效缓解梯度消失这一问题。当</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&lt;0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 </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ReLU</a:t>
                </a:r>
                <a:r>
                  <a:rPr lang="zh-CN" altLang="zh-CN" dirty="0">
                    <a:solidFill>
                      <a:srgbClr val="000000"/>
                    </a:solidFill>
                    <a:latin typeface="Times New Roman" panose="02020603050405020304" pitchFamily="18" charset="0"/>
                    <a:ea typeface="楷体_GB2312"/>
                    <a:cs typeface="Times New Roman" panose="02020603050405020304" pitchFamily="18" charset="0"/>
                  </a:rPr>
                  <a:t>的梯度总是</a:t>
                </a:r>
                <a:r>
                  <a:rPr lang="en-US" altLang="zh-CN" dirty="0">
                    <a:solidFill>
                      <a:srgbClr val="000000"/>
                    </a:solidFill>
                    <a:latin typeface="Times New Roman" panose="02020603050405020304" pitchFamily="18" charset="0"/>
                    <a:ea typeface="楷体_GB2312"/>
                    <a:cs typeface="Times New Roman" panose="02020603050405020304" pitchFamily="18" charset="0"/>
                  </a:rPr>
                  <a:t>0</a:t>
                </a:r>
                <a:r>
                  <a:rPr lang="zh-CN" altLang="zh-CN" dirty="0">
                    <a:solidFill>
                      <a:srgbClr val="000000"/>
                    </a:solidFill>
                    <a:latin typeface="Times New Roman" panose="02020603050405020304" pitchFamily="18" charset="0"/>
                    <a:ea typeface="楷体_GB2312"/>
                    <a:cs typeface="Times New Roman" panose="02020603050405020304" pitchFamily="18" charset="0"/>
                  </a:rPr>
                  <a:t>，导致神经网络中若干参数激活值为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0</a:t>
                </a:r>
                <a:r>
                  <a:rPr lang="zh-CN" altLang="zh-CN" dirty="0">
                    <a:solidFill>
                      <a:srgbClr val="000000"/>
                    </a:solidFill>
                    <a:latin typeface="Times New Roman" panose="02020603050405020304" pitchFamily="18" charset="0"/>
                    <a:ea typeface="楷体_GB2312"/>
                    <a:cs typeface="Times New Roman" panose="02020603050405020304" pitchFamily="18" charset="0"/>
                  </a:rPr>
                  <a:t>，即参与分类等任务神经元数目稀缺，这种稀疏性</a:t>
                </a:r>
                <a:r>
                  <a:rPr lang="zh-CN" altLang="zh-CN" dirty="0">
                    <a:solidFill>
                      <a:srgbClr val="FF0000"/>
                    </a:solidFill>
                    <a:latin typeface="Times New Roman" panose="02020603050405020304" pitchFamily="18" charset="0"/>
                    <a:ea typeface="楷体_GB2312"/>
                    <a:cs typeface="Times New Roman" panose="02020603050405020304" pitchFamily="18" charset="0"/>
                  </a:rPr>
                  <a:t>可以在一定程度上克服机器学习中经常出现的过拟合现象</a:t>
                </a:r>
                <a:r>
                  <a:rPr lang="zh-CN" altLang="zh-CN" dirty="0">
                    <a:solidFill>
                      <a:srgbClr val="000000"/>
                    </a:solidFill>
                    <a:latin typeface="Times New Roman" panose="02020603050405020304" pitchFamily="18" charset="0"/>
                    <a:ea typeface="楷体_GB2312"/>
                    <a:cs typeface="Times New Roman" panose="02020603050405020304" pitchFamily="18" charset="0"/>
                  </a:rPr>
                  <a:t>。然而，当</a:t>
                </a:r>
                <a:r>
                  <a:rPr lang="en-US" altLang="zh-CN" dirty="0">
                    <a:solidFill>
                      <a:srgbClr val="000000"/>
                    </a:solidFill>
                    <a:latin typeface="Times New Roman" panose="02020603050405020304" pitchFamily="18" charset="0"/>
                    <a:ea typeface="楷体_GB2312"/>
                    <a:cs typeface="Times New Roman" panose="02020603050405020304" pitchFamily="18" charset="0"/>
                  </a:rPr>
                  <a:t> x &lt; 0 </a:t>
                </a:r>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ReLU</a:t>
                </a:r>
                <a:r>
                  <a:rPr lang="zh-CN" altLang="zh-CN" dirty="0">
                    <a:solidFill>
                      <a:srgbClr val="000000"/>
                    </a:solidFill>
                    <a:latin typeface="Times New Roman" panose="02020603050405020304" pitchFamily="18" charset="0"/>
                    <a:ea typeface="楷体_GB2312"/>
                    <a:cs typeface="Times New Roman" panose="02020603050405020304" pitchFamily="18" charset="0"/>
                  </a:rPr>
                  <a:t>梯度为</a:t>
                </a:r>
                <a:r>
                  <a:rPr lang="en-US" altLang="zh-CN" dirty="0">
                    <a:solidFill>
                      <a:srgbClr val="000000"/>
                    </a:solidFill>
                    <a:latin typeface="Times New Roman" panose="02020603050405020304" pitchFamily="18" charset="0"/>
                    <a:ea typeface="楷体_GB2312"/>
                    <a:cs typeface="Times New Roman" panose="02020603050405020304" pitchFamily="18" charset="0"/>
                  </a:rPr>
                  <a:t>0</a:t>
                </a:r>
                <a:r>
                  <a:rPr lang="zh-CN" altLang="zh-CN" dirty="0">
                    <a:solidFill>
                      <a:srgbClr val="000000"/>
                    </a:solidFill>
                    <a:latin typeface="Times New Roman" panose="02020603050405020304" pitchFamily="18" charset="0"/>
                    <a:ea typeface="楷体_GB2312"/>
                    <a:cs typeface="Times New Roman" panose="02020603050405020304" pitchFamily="18" charset="0"/>
                  </a:rPr>
                  <a:t>也导致神经元</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死亡</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，即神经元对应权重永远不会更新。为了解决这个问题，可以使用其他激活函数，如</a:t>
                </a:r>
                <a:r>
                  <a:rPr lang="en-US" altLang="zh-CN" dirty="0">
                    <a:solidFill>
                      <a:srgbClr val="000000"/>
                    </a:solidFill>
                    <a:latin typeface="Times New Roman" panose="02020603050405020304" pitchFamily="18" charset="0"/>
                    <a:ea typeface="楷体_GB2312"/>
                    <a:cs typeface="Times New Roman" panose="02020603050405020304" pitchFamily="18" charset="0"/>
                  </a:rPr>
                  <a:t> Leaky </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ReLU</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或</a:t>
                </a:r>
                <a:r>
                  <a:rPr lang="en-US" altLang="zh-CN" dirty="0">
                    <a:solidFill>
                      <a:srgbClr val="000000"/>
                    </a:solidFill>
                    <a:latin typeface="Times New Roman" panose="02020603050405020304" pitchFamily="18" charset="0"/>
                    <a:ea typeface="楷体_GB2312"/>
                    <a:cs typeface="Times New Roman" panose="02020603050405020304" pitchFamily="18" charset="0"/>
                  </a:rPr>
                  <a:t>Parametric </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ReLU</a:t>
                </a:r>
                <a:r>
                  <a:rPr lang="zh-CN" altLang="zh-CN" dirty="0">
                    <a:solidFill>
                      <a:srgbClr val="000000"/>
                    </a:solidFill>
                    <a:latin typeface="Times New Roman" panose="02020603050405020304" pitchFamily="18" charset="0"/>
                    <a:ea typeface="楷体_GB2312"/>
                    <a:cs typeface="Times New Roman" panose="02020603050405020304" pitchFamily="18" charset="0"/>
                  </a:rPr>
                  <a:t>，它们在</a:t>
                </a:r>
                <a:r>
                  <a:rPr lang="en-US" altLang="zh-CN" dirty="0">
                    <a:solidFill>
                      <a:srgbClr val="000000"/>
                    </a:solidFill>
                    <a:latin typeface="Times New Roman" panose="02020603050405020304" pitchFamily="18" charset="0"/>
                    <a:ea typeface="楷体_GB2312"/>
                    <a:cs typeface="Times New Roman" panose="02020603050405020304" pitchFamily="18" charset="0"/>
                  </a:rPr>
                  <a:t>x &lt; 0</a:t>
                </a:r>
                <a:r>
                  <a:rPr lang="zh-CN" altLang="zh-CN" dirty="0">
                    <a:solidFill>
                      <a:srgbClr val="000000"/>
                    </a:solidFill>
                    <a:latin typeface="Times New Roman" panose="02020603050405020304" pitchFamily="18" charset="0"/>
                    <a:ea typeface="楷体_GB2312"/>
                    <a:cs typeface="Times New Roman" panose="02020603050405020304" pitchFamily="18" charset="0"/>
                  </a:rPr>
                  <a:t>时梯度取值非零。</a:t>
                </a:r>
              </a:p>
            </p:txBody>
          </p:sp>
        </mc:Choice>
        <mc:Fallback xmlns="">
          <p:sp>
            <p:nvSpPr>
              <p:cNvPr id="9" name="矩形 8">
                <a:extLst>
                  <a:ext uri="{FF2B5EF4-FFF2-40B4-BE49-F238E27FC236}">
                    <a16:creationId xmlns:a16="http://schemas.microsoft.com/office/drawing/2014/main" id="{71863D59-987D-426A-B6FF-D5C0BBE73298}"/>
                  </a:ext>
                </a:extLst>
              </p:cNvPr>
              <p:cNvSpPr>
                <a:spLocks noRot="1" noChangeAspect="1" noMove="1" noResize="1" noEditPoints="1" noAdjustHandles="1" noChangeArrowheads="1" noChangeShapeType="1" noTextEdit="1"/>
              </p:cNvSpPr>
              <p:nvPr/>
            </p:nvSpPr>
            <p:spPr>
              <a:xfrm>
                <a:off x="1309377" y="2534017"/>
                <a:ext cx="10204488" cy="3124445"/>
              </a:xfrm>
              <a:prstGeom prst="rect">
                <a:avLst/>
              </a:prstGeom>
              <a:blipFill>
                <a:blip r:embed="rId4"/>
                <a:stretch>
                  <a:fillRect l="-538" r="-478" b="-2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908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前馈神经网络：执行非线性映射的激活函数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7" name="矩形 6">
            <a:extLst>
              <a:ext uri="{FF2B5EF4-FFF2-40B4-BE49-F238E27FC236}">
                <a16:creationId xmlns:a16="http://schemas.microsoft.com/office/drawing/2014/main" id="{07AA08C2-64DA-46C3-8D52-03A7B0581850}"/>
              </a:ext>
            </a:extLst>
          </p:cNvPr>
          <p:cNvSpPr/>
          <p:nvPr/>
        </p:nvSpPr>
        <p:spPr>
          <a:xfrm>
            <a:off x="3336612" y="1118109"/>
            <a:ext cx="2586291" cy="800219"/>
          </a:xfrm>
          <a:prstGeom prst="rect">
            <a:avLst/>
          </a:prstGeom>
        </p:spPr>
        <p:txBody>
          <a:bodyPr wrap="square">
            <a:spAutoFit/>
          </a:bodyPr>
          <a:lstStyle/>
          <a:p>
            <a:endParaRPr lang="zh-CN" altLang="en-US" sz="2800" dirty="0">
              <a:solidFill>
                <a:srgbClr val="000000"/>
              </a:solidFill>
              <a:latin typeface="Helvetica Light"/>
            </a:endParaRPr>
          </a:p>
          <a:p>
            <a:pPr algn="just"/>
            <a:r>
              <a:rPr lang="en-US" altLang="zh-CN" b="1" dirty="0" err="1">
                <a:solidFill>
                  <a:srgbClr val="C00000"/>
                </a:solidFill>
                <a:latin typeface="Times New Roman" panose="02020603050405020304" pitchFamily="18" charset="0"/>
                <a:cs typeface="Times New Roman" panose="02020603050405020304" pitchFamily="18" charset="0"/>
              </a:rPr>
              <a:t>Softmax</a:t>
            </a:r>
            <a:r>
              <a:rPr lang="zh-CN" altLang="zh-CN" b="1" dirty="0">
                <a:solidFill>
                  <a:srgbClr val="C00000"/>
                </a:solidFill>
                <a:latin typeface="Times New Roman" panose="02020603050405020304" pitchFamily="18" charset="0"/>
                <a:cs typeface="Times New Roman" panose="02020603050405020304" pitchFamily="18" charset="0"/>
              </a:rPr>
              <a:t>激活函数</a:t>
            </a:r>
            <a:endParaRPr lang="zh-CN" altLang="en-US"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9EE2B80-0081-4515-8633-74BA45AF6844}"/>
                  </a:ext>
                </a:extLst>
              </p:cNvPr>
              <p:cNvSpPr/>
              <p:nvPr/>
            </p:nvSpPr>
            <p:spPr>
              <a:xfrm>
                <a:off x="5408314" y="1339607"/>
                <a:ext cx="3033010" cy="73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r>
                        <m:rPr>
                          <m:sty m:val="p"/>
                        </m:rPr>
                        <a:rPr lang="zh-CN" altLang="en-US" i="0">
                          <a:latin typeface="Cambria Math" panose="02040503050406030204" pitchFamily="18" charset="0"/>
                        </a:rPr>
                        <m:t>softmax</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sup>
                          </m:sSup>
                        </m:num>
                        <m:den>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𝑘</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sup>
                              </m:sSup>
                            </m:e>
                          </m:nary>
                        </m:den>
                      </m:f>
                    </m:oMath>
                  </m:oMathPara>
                </a14:m>
                <a:endParaRPr lang="zh-CN" altLang="en-US" dirty="0"/>
              </a:p>
            </p:txBody>
          </p:sp>
        </mc:Choice>
        <mc:Fallback xmlns="">
          <p:sp>
            <p:nvSpPr>
              <p:cNvPr id="8" name="矩形 7">
                <a:extLst>
                  <a:ext uri="{FF2B5EF4-FFF2-40B4-BE49-F238E27FC236}">
                    <a16:creationId xmlns:a16="http://schemas.microsoft.com/office/drawing/2014/main" id="{29EE2B80-0081-4515-8633-74BA45AF6844}"/>
                  </a:ext>
                </a:extLst>
              </p:cNvPr>
              <p:cNvSpPr>
                <a:spLocks noRot="1" noChangeAspect="1" noMove="1" noResize="1" noEditPoints="1" noAdjustHandles="1" noChangeArrowheads="1" noChangeShapeType="1" noTextEdit="1"/>
              </p:cNvSpPr>
              <p:nvPr/>
            </p:nvSpPr>
            <p:spPr>
              <a:xfrm>
                <a:off x="5408314" y="1339607"/>
                <a:ext cx="3033010" cy="7378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BCDC1FE-864A-4716-83F9-0501E6D86C1F}"/>
                  </a:ext>
                </a:extLst>
              </p:cNvPr>
              <p:cNvSpPr/>
              <p:nvPr/>
            </p:nvSpPr>
            <p:spPr>
              <a:xfrm>
                <a:off x="291638" y="2199289"/>
                <a:ext cx="6633181" cy="3416320"/>
              </a:xfrm>
              <a:prstGeom prst="rect">
                <a:avLst/>
              </a:prstGeom>
            </p:spPr>
            <p:txBody>
              <a:bodyPr wrap="square">
                <a:spAutoFit/>
              </a:bodyPr>
              <a:lstStyle/>
              <a:p>
                <a:pPr indent="266700" algn="just">
                  <a:lnSpc>
                    <a:spcPct val="150000"/>
                  </a:lnSpc>
                  <a:spcAft>
                    <a:spcPts val="0"/>
                  </a:spcAft>
                </a:pP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函数一般用于多分类问题中，它是对逻辑斯蒂（</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logistic</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）回归的一种推广，也被称为多项逻辑斯蒂回归模型</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(multi-nominal logistic mode)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。假设要实现</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个类别的分类任务，</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函数将输入数据</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映射到第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个类别的概率</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如下计算：</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显然，</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0&lt;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&lt;1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5.5</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给出了三类分类问题的</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输出示意图。在图中，对于取值为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4</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-4</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，通过</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变换后，将其映射到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之间的概率值。</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输出结果的值累加起来为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，因此可将输出概率最大的作为分类目标（图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5.5</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中被分类为第一类）。</a:t>
                </a:r>
              </a:p>
            </p:txBody>
          </p:sp>
        </mc:Choice>
        <mc:Fallback xmlns="">
          <p:sp>
            <p:nvSpPr>
              <p:cNvPr id="11" name="矩形 10">
                <a:extLst>
                  <a:ext uri="{FF2B5EF4-FFF2-40B4-BE49-F238E27FC236}">
                    <a16:creationId xmlns:a16="http://schemas.microsoft.com/office/drawing/2014/main" id="{EBCDC1FE-864A-4716-83F9-0501E6D86C1F}"/>
                  </a:ext>
                </a:extLst>
              </p:cNvPr>
              <p:cNvSpPr>
                <a:spLocks noRot="1" noChangeAspect="1" noMove="1" noResize="1" noEditPoints="1" noAdjustHandles="1" noChangeArrowheads="1" noChangeShapeType="1" noTextEdit="1"/>
              </p:cNvSpPr>
              <p:nvPr/>
            </p:nvSpPr>
            <p:spPr>
              <a:xfrm>
                <a:off x="291638" y="2199289"/>
                <a:ext cx="6633181" cy="3416320"/>
              </a:xfrm>
              <a:prstGeom prst="rect">
                <a:avLst/>
              </a:prstGeom>
              <a:blipFill>
                <a:blip r:embed="rId4"/>
                <a:stretch>
                  <a:fillRect l="-551" r="-460" b="-17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47D83A9-4663-4929-AC0D-09F30CED8C14}"/>
              </a:ext>
            </a:extLst>
          </p:cNvPr>
          <p:cNvPicPr>
            <a:picLocks noChangeAspect="1"/>
          </p:cNvPicPr>
          <p:nvPr/>
        </p:nvPicPr>
        <p:blipFill>
          <a:blip r:embed="rId5"/>
          <a:stretch>
            <a:fillRect/>
          </a:stretch>
        </p:blipFill>
        <p:spPr>
          <a:xfrm>
            <a:off x="7689908" y="2686398"/>
            <a:ext cx="2747591" cy="2442103"/>
          </a:xfrm>
          <a:prstGeom prst="rect">
            <a:avLst/>
          </a:prstGeom>
        </p:spPr>
      </p:pic>
    </p:spTree>
    <p:extLst>
      <p:ext uri="{BB962C8B-B14F-4D97-AF65-F5344CB8AC3E}">
        <p14:creationId xmlns:p14="http://schemas.microsoft.com/office/powerpoint/2010/main" val="261986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前馈神经网络：神经网络参数优化</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5705535-D491-4DF3-A0AE-D4F44A91B4EC}"/>
                  </a:ext>
                </a:extLst>
              </p:cNvPr>
              <p:cNvSpPr/>
              <p:nvPr/>
            </p:nvSpPr>
            <p:spPr>
              <a:xfrm>
                <a:off x="427442" y="1685974"/>
                <a:ext cx="10934925" cy="3860159"/>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500" dirty="0">
                    <a:solidFill>
                      <a:srgbClr val="000000"/>
                    </a:solidFill>
                    <a:latin typeface="Times New Roman" panose="02020603050405020304" pitchFamily="18" charset="0"/>
                    <a:ea typeface="楷体_GB2312"/>
                    <a:cs typeface="Times New Roman" panose="02020603050405020304" pitchFamily="18" charset="0"/>
                  </a:rPr>
                  <a:t>在设计完成一个多层神经网络的结构后（比如多少个隐藏层，每个隐藏层中包含的神经元数目以及神经元采用的非线性激活函数等），需要对神经网络中参数（如神经元之间连接权重系数以及激活函数系数等）进行优化学习，以使得神经网络能够将给定输入数据映射到所期望的输出语义空间（如将一幅像素点构成的图像数据映射为人脸），完成分类识别等任务。</a:t>
                </a:r>
                <a:endParaRPr lang="en-US" altLang="zh-CN" sz="15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zh-CN" altLang="zh-CN" sz="15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500" dirty="0">
                    <a:solidFill>
                      <a:srgbClr val="FF0000"/>
                    </a:solidFill>
                    <a:latin typeface="Times New Roman" panose="02020603050405020304" pitchFamily="18" charset="0"/>
                    <a:ea typeface="楷体_GB2312"/>
                    <a:cs typeface="Times New Roman" panose="02020603050405020304" pitchFamily="18" charset="0"/>
                  </a:rPr>
                  <a:t>神经网络参数优化是一个监督学习的过程</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。给定</a:t>
                </a:r>
                <a14:m>
                  <m:oMath xmlns:m="http://schemas.openxmlformats.org/officeDocument/2006/math">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个标注样本数据</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m:t>
                        </m:r>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5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5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是输入数据、</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是</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的类别等标注信息。假设输入数据</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经过神经网络处理后所得输出预测值为</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，则可通过损失函数来计算模型预测值</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与真实值</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之间误差或损失，利用其来优化模型参数，以便让神经网络按照</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的真实信息</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输出，即让</a:t>
                </a:r>
                <a:r>
                  <a:rPr lang="zh-CN" altLang="zh-CN" sz="1500" b="1" dirty="0">
                    <a:solidFill>
                      <a:srgbClr val="FF0000"/>
                    </a:solidFill>
                    <a:latin typeface="Times New Roman" panose="02020603050405020304" pitchFamily="18" charset="0"/>
                    <a:ea typeface="楷体_GB2312"/>
                    <a:cs typeface="Times New Roman" panose="02020603050405020304" pitchFamily="18" charset="0"/>
                  </a:rPr>
                  <a:t>神经网络对数据进行拟合（</a:t>
                </a:r>
                <a:r>
                  <a:rPr lang="en-US" altLang="zh-CN" sz="1500" b="1" dirty="0">
                    <a:solidFill>
                      <a:srgbClr val="FF0000"/>
                    </a:solidFill>
                    <a:latin typeface="Times New Roman" panose="02020603050405020304" pitchFamily="18" charset="0"/>
                    <a:ea typeface="楷体_GB2312"/>
                    <a:cs typeface="Times New Roman" panose="02020603050405020304" pitchFamily="18" charset="0"/>
                  </a:rPr>
                  <a:t>data fitting</a:t>
                </a:r>
                <a:r>
                  <a:rPr lang="zh-CN" altLang="zh-CN" sz="15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a:t>
                </a:r>
              </a:p>
              <a:p>
                <a:pPr marL="285750" indent="-285750" algn="just">
                  <a:lnSpc>
                    <a:spcPct val="150000"/>
                  </a:lnSpc>
                  <a:spcAft>
                    <a:spcPts val="0"/>
                  </a:spcAft>
                  <a:buFont typeface="Wingdings" panose="05000000000000000000" pitchFamily="2" charset="2"/>
                  <a:buChar char="l"/>
                </a:pPr>
                <a:endParaRPr lang="en-US" altLang="zh-CN" sz="15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500" dirty="0">
                    <a:solidFill>
                      <a:srgbClr val="000000"/>
                    </a:solidFill>
                    <a:latin typeface="Times New Roman" panose="02020603050405020304" pitchFamily="18" charset="0"/>
                    <a:ea typeface="楷体_GB2312"/>
                    <a:cs typeface="Times New Roman" panose="02020603050405020304" pitchFamily="18" charset="0"/>
                  </a:rPr>
                  <a:t>具体而言，模型会利用反向传播算法将损失函数计算所得误差从输出端出发、由后向前传递给神经网络中每个单元，然后通过梯度下降算法对神经网络中参数进行更新。随着迭代的进行，模型预测所得</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与真实值</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之间的误差逐步缩小，模型预测准确率得以提升，预测的能力得以增强，当迭代达到一定轮次或准确率达到一定水平时，则可认为模型参数已被优化完毕。</a:t>
                </a:r>
              </a:p>
            </p:txBody>
          </p:sp>
        </mc:Choice>
        <mc:Fallback xmlns="">
          <p:sp>
            <p:nvSpPr>
              <p:cNvPr id="2" name="矩形 1">
                <a:extLst>
                  <a:ext uri="{FF2B5EF4-FFF2-40B4-BE49-F238E27FC236}">
                    <a16:creationId xmlns:a16="http://schemas.microsoft.com/office/drawing/2014/main" id="{75705535-D491-4DF3-A0AE-D4F44A91B4EC}"/>
                  </a:ext>
                </a:extLst>
              </p:cNvPr>
              <p:cNvSpPr>
                <a:spLocks noRot="1" noChangeAspect="1" noMove="1" noResize="1" noEditPoints="1" noAdjustHandles="1" noChangeArrowheads="1" noChangeShapeType="1" noTextEdit="1"/>
              </p:cNvSpPr>
              <p:nvPr/>
            </p:nvSpPr>
            <p:spPr>
              <a:xfrm>
                <a:off x="427442" y="1685974"/>
                <a:ext cx="10934925" cy="3860159"/>
              </a:xfrm>
              <a:prstGeom prst="rect">
                <a:avLst/>
              </a:prstGeom>
              <a:blipFill>
                <a:blip r:embed="rId3"/>
                <a:stretch>
                  <a:fillRect l="-167" r="-223" b="-7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580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神经网络参数优化：损失函数</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7" name="矩形 6">
            <a:extLst>
              <a:ext uri="{FF2B5EF4-FFF2-40B4-BE49-F238E27FC236}">
                <a16:creationId xmlns:a16="http://schemas.microsoft.com/office/drawing/2014/main" id="{E15CC129-5086-4774-84D7-68BD1FC82AFB}"/>
              </a:ext>
            </a:extLst>
          </p:cNvPr>
          <p:cNvSpPr/>
          <p:nvPr/>
        </p:nvSpPr>
        <p:spPr>
          <a:xfrm>
            <a:off x="275943" y="1727168"/>
            <a:ext cx="5275508" cy="4013535"/>
          </a:xfrm>
          <a:prstGeom prst="rect">
            <a:avLst/>
          </a:prstGeom>
        </p:spPr>
        <p:txBody>
          <a:bodyPr wrap="square">
            <a:spAutoFit/>
          </a:bodyPr>
          <a:lstStyle/>
          <a:p>
            <a:pPr>
              <a:lnSpc>
                <a:spcPct val="150000"/>
              </a:lnSpc>
            </a:pPr>
            <a:endParaRPr lang="zh-CN" altLang="en-US" sz="2800" dirty="0">
              <a:solidFill>
                <a:srgbClr val="000000"/>
              </a:solidFill>
              <a:latin typeface="汉仪玄宋.."/>
            </a:endParaRP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损失函数（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loss function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）又称为代价函数（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cost function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p>
          <a:p>
            <a:pPr marL="285750" indent="-285750" algn="just">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两种最常用的损失函数：均方误差损失函数和交叉熵损失函数。</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402B3B0-5B29-4777-AC79-EC087C528FD9}"/>
                  </a:ext>
                </a:extLst>
              </p:cNvPr>
              <p:cNvSpPr/>
              <p:nvPr/>
            </p:nvSpPr>
            <p:spPr>
              <a:xfrm>
                <a:off x="6096001" y="3282685"/>
                <a:ext cx="5554136" cy="2543132"/>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，每个训练数据</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的真实输出为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，模型对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的预测值为</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。该模型在</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个训练数据下所产生的均方误差损失可定义</a:t>
                </a:r>
                <a:r>
                  <a:rPr lang="zh-CN" altLang="en-US" dirty="0">
                    <a:solidFill>
                      <a:srgbClr val="000000"/>
                    </a:solidFill>
                    <a:latin typeface="Times New Roman" panose="02020603050405020304" pitchFamily="18" charset="0"/>
                    <a:ea typeface="楷体_GB2312"/>
                    <a:cs typeface="Times New Roman" panose="02020603050405020304" pitchFamily="18" charset="0"/>
                  </a:rPr>
                  <a:t>如上。</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60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2402B3B0-5B29-4777-AC79-EC087C528FD9}"/>
                  </a:ext>
                </a:extLst>
              </p:cNvPr>
              <p:cNvSpPr>
                <a:spLocks noRot="1" noChangeAspect="1" noMove="1" noResize="1" noEditPoints="1" noAdjustHandles="1" noChangeArrowheads="1" noChangeShapeType="1" noTextEdit="1"/>
              </p:cNvSpPr>
              <p:nvPr/>
            </p:nvSpPr>
            <p:spPr>
              <a:xfrm>
                <a:off x="6096001" y="3282685"/>
                <a:ext cx="5554136" cy="2543132"/>
              </a:xfrm>
              <a:prstGeom prst="rect">
                <a:avLst/>
              </a:prstGeom>
              <a:blipFill>
                <a:blip r:embed="rId3"/>
                <a:stretch>
                  <a:fillRect l="-878" r="-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E37E31E-537A-4D33-A02A-C37C636B8B4B}"/>
                  </a:ext>
                </a:extLst>
              </p:cNvPr>
              <p:cNvSpPr/>
              <p:nvPr/>
            </p:nvSpPr>
            <p:spPr>
              <a:xfrm>
                <a:off x="7272255" y="2374243"/>
                <a:ext cx="2709908" cy="648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MSE</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CE37E31E-537A-4D33-A02A-C37C636B8B4B}"/>
                  </a:ext>
                </a:extLst>
              </p:cNvPr>
              <p:cNvSpPr>
                <a:spLocks noRot="1" noChangeAspect="1" noMove="1" noResize="1" noEditPoints="1" noAdjustHandles="1" noChangeArrowheads="1" noChangeShapeType="1" noTextEdit="1"/>
              </p:cNvSpPr>
              <p:nvPr/>
            </p:nvSpPr>
            <p:spPr>
              <a:xfrm>
                <a:off x="7272255" y="2374243"/>
                <a:ext cx="2709908" cy="648639"/>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4A0A42BB-7C58-475D-B372-484EEAD11064}"/>
              </a:ext>
            </a:extLst>
          </p:cNvPr>
          <p:cNvSpPr/>
          <p:nvPr/>
        </p:nvSpPr>
        <p:spPr>
          <a:xfrm>
            <a:off x="7440108" y="1854517"/>
            <a:ext cx="203132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均方误差损失函数</a:t>
            </a:r>
            <a:endParaRPr lang="zh-CN" altLang="en-US" b="1" dirty="0">
              <a:solidFill>
                <a:srgbClr val="C00000"/>
              </a:solidFill>
            </a:endParaRPr>
          </a:p>
        </p:txBody>
      </p:sp>
    </p:spTree>
    <p:extLst>
      <p:ext uri="{BB962C8B-B14F-4D97-AF65-F5344CB8AC3E}">
        <p14:creationId xmlns:p14="http://schemas.microsoft.com/office/powerpoint/2010/main" val="429079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神经网络参数优化：损失函数</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15CC129-5086-4774-84D7-68BD1FC82AFB}"/>
                  </a:ext>
                </a:extLst>
              </p:cNvPr>
              <p:cNvSpPr/>
              <p:nvPr/>
            </p:nvSpPr>
            <p:spPr>
              <a:xfrm>
                <a:off x="302996" y="2419731"/>
                <a:ext cx="6114036" cy="374205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被用来表示热力学系统所呈现的无序程度。香农将这一概念引入信息论领域，提出了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信息熵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概念，通过对数函数来测量信息的不确定性。</a:t>
                </a: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交叉熵（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cross entropy</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）是信息论中的重要概念，主要用来度量两个概率分布间的差异。</a:t>
                </a:r>
                <a14:m>
                  <m:oMath xmlns:m="http://schemas.openxmlformats.org/officeDocument/2006/math">
                    <m:sSub>
                      <m:sSubPr>
                        <m:ctrlPr>
                          <a:rPr lang="zh-CN" altLang="zh-CN" sz="1600" b="1" i="1" smtClean="0">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𝒚</m:t>
                        </m:r>
                      </m:e>
                      <m:sub>
                        <m:r>
                          <a:rPr lang="en-US" altLang="zh-CN" sz="1600" b="1" i="1">
                            <a:solidFill>
                              <a:srgbClr val="FF0000"/>
                            </a:solidFill>
                            <a:latin typeface="Cambria Math" panose="02040503050406030204" pitchFamily="18" charset="0"/>
                          </a:rPr>
                          <m:t>𝒊</m:t>
                        </m:r>
                      </m:sub>
                    </m:sSub>
                  </m:oMath>
                </a14:m>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是样本</a:t>
                </a:r>
                <a14:m>
                  <m:oMath xmlns:m="http://schemas.openxmlformats.org/officeDocument/2006/math">
                    <m:sSub>
                      <m:sSubPr>
                        <m:ctrlPr>
                          <a:rPr lang="zh-CN"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𝒙</m:t>
                        </m:r>
                      </m:e>
                      <m:sub>
                        <m:r>
                          <a:rPr lang="en-US" altLang="zh-CN" sz="1600" b="1" i="1">
                            <a:solidFill>
                              <a:srgbClr val="FF0000"/>
                            </a:solidFill>
                            <a:latin typeface="Cambria Math" panose="02040503050406030204" pitchFamily="18" charset="0"/>
                          </a:rPr>
                          <m:t>𝒊</m:t>
                        </m:r>
                      </m:sub>
                    </m:sSub>
                  </m:oMath>
                </a14:m>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分类的真实概率、</a:t>
                </a:r>
                <a14:m>
                  <m:oMath xmlns:m="http://schemas.openxmlformats.org/officeDocument/2006/math">
                    <m:sSub>
                      <m:sSubPr>
                        <m:ctrlPr>
                          <a:rPr lang="zh-CN" altLang="zh-CN" sz="1600" b="1" i="1">
                            <a:solidFill>
                              <a:srgbClr val="FF0000"/>
                            </a:solidFill>
                            <a:latin typeface="Cambria Math" panose="02040503050406030204" pitchFamily="18" charset="0"/>
                          </a:rPr>
                        </m:ctrlPr>
                      </m:sSubPr>
                      <m:e>
                        <m:acc>
                          <m:accPr>
                            <m:chr m:val="̂"/>
                            <m:ctrlPr>
                              <a:rPr lang="zh-CN" altLang="zh-CN" sz="1600" b="1" i="1">
                                <a:solidFill>
                                  <a:srgbClr val="FF0000"/>
                                </a:solidFill>
                                <a:latin typeface="Cambria Math" panose="02040503050406030204" pitchFamily="18" charset="0"/>
                              </a:rPr>
                            </m:ctrlPr>
                          </m:accPr>
                          <m:e>
                            <m:r>
                              <a:rPr lang="en-US" altLang="zh-CN" sz="1600" b="1" i="1">
                                <a:solidFill>
                                  <a:srgbClr val="FF0000"/>
                                </a:solidFill>
                                <a:latin typeface="Cambria Math" panose="02040503050406030204" pitchFamily="18" charset="0"/>
                              </a:rPr>
                              <m:t>𝒚</m:t>
                            </m:r>
                          </m:e>
                        </m:acc>
                      </m:e>
                      <m:sub>
                        <m:r>
                          <a:rPr lang="en-US" altLang="zh-CN" sz="1600" b="1" i="1">
                            <a:solidFill>
                              <a:srgbClr val="FF0000"/>
                            </a:solidFill>
                            <a:latin typeface="Cambria Math" panose="02040503050406030204" pitchFamily="18" charset="0"/>
                          </a:rPr>
                          <m:t>𝒊</m:t>
                        </m:r>
                      </m:sub>
                    </m:sSub>
                  </m:oMath>
                </a14:m>
                <a:r>
                  <a:rPr lang="zh-CN"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是模型预测概率</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，通过</a:t>
                </a:r>
                <a14:m>
                  <m:oMath xmlns:m="http://schemas.openxmlformats.org/officeDocument/2006/math">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𝑦</m:t>
                            </m:r>
                          </m:e>
                        </m:acc>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来表示</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的交叉熵可如</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上</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交叉熵刻画了两个概率分布之间的距离，旨在描绘通过概率分布</a:t>
                </a:r>
                <a14:m>
                  <m:oMath xmlns:m="http://schemas.openxmlformats.org/officeDocument/2006/math">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𝑦</m:t>
                            </m:r>
                          </m:e>
                        </m:acc>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来表达概率分布</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的困难程度。根据公式不难理解，两个概率分布</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𝑦</m:t>
                            </m:r>
                          </m:e>
                        </m:acc>
                      </m:e>
                      <m:sub>
                        <m:r>
                          <a:rPr lang="en-US" altLang="zh-CN" sz="1600" i="1">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越接近，交叉熵越小。也就是说，预测类别分布概率与实际类别分布概率之间的差距越小，交叉熵就越小。</a:t>
                </a:r>
              </a:p>
            </p:txBody>
          </p:sp>
        </mc:Choice>
        <mc:Fallback xmlns="">
          <p:sp>
            <p:nvSpPr>
              <p:cNvPr id="7" name="矩形 6">
                <a:extLst>
                  <a:ext uri="{FF2B5EF4-FFF2-40B4-BE49-F238E27FC236}">
                    <a16:creationId xmlns:a16="http://schemas.microsoft.com/office/drawing/2014/main" id="{E15CC129-5086-4774-84D7-68BD1FC82AFB}"/>
                  </a:ext>
                </a:extLst>
              </p:cNvPr>
              <p:cNvSpPr>
                <a:spLocks noRot="1" noChangeAspect="1" noMove="1" noResize="1" noEditPoints="1" noAdjustHandles="1" noChangeArrowheads="1" noChangeShapeType="1" noTextEdit="1"/>
              </p:cNvSpPr>
              <p:nvPr/>
            </p:nvSpPr>
            <p:spPr>
              <a:xfrm>
                <a:off x="302996" y="2419731"/>
                <a:ext cx="6114036" cy="3742050"/>
              </a:xfrm>
              <a:prstGeom prst="rect">
                <a:avLst/>
              </a:prstGeom>
              <a:blipFill>
                <a:blip r:embed="rId3"/>
                <a:stretch>
                  <a:fillRect l="-399" b="-114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2B9FEA3-3F1C-4017-9FA1-98627DF08645}"/>
              </a:ext>
            </a:extLst>
          </p:cNvPr>
          <p:cNvPicPr>
            <a:picLocks noChangeAspect="1"/>
          </p:cNvPicPr>
          <p:nvPr/>
        </p:nvPicPr>
        <p:blipFill>
          <a:blip r:embed="rId4"/>
          <a:stretch>
            <a:fillRect/>
          </a:stretch>
        </p:blipFill>
        <p:spPr>
          <a:xfrm>
            <a:off x="6963454" y="2087862"/>
            <a:ext cx="4692891" cy="4184865"/>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7E100FF-3842-4754-AAF8-3772C92FD9F0}"/>
                  </a:ext>
                </a:extLst>
              </p:cNvPr>
              <p:cNvSpPr/>
              <p:nvPr/>
            </p:nvSpPr>
            <p:spPr>
              <a:xfrm>
                <a:off x="3393398" y="1718530"/>
                <a:ext cx="2494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e>
                      </m:d>
                      <m:r>
                        <a:rPr lang="en-US" altLang="zh-CN">
                          <a:latin typeface="Cambria Math" panose="020405030504060302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𝑙𝑜𝑔</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𝑖</m:t>
                          </m:r>
                        </m:sub>
                      </m:sSub>
                    </m:oMath>
                  </m:oMathPara>
                </a14:m>
                <a:endParaRPr lang="zh-CN" altLang="en-US" dirty="0"/>
              </a:p>
            </p:txBody>
          </p:sp>
        </mc:Choice>
        <mc:Fallback xmlns="">
          <p:sp>
            <p:nvSpPr>
              <p:cNvPr id="11" name="矩形 10">
                <a:extLst>
                  <a:ext uri="{FF2B5EF4-FFF2-40B4-BE49-F238E27FC236}">
                    <a16:creationId xmlns:a16="http://schemas.microsoft.com/office/drawing/2014/main" id="{37E100FF-3842-4754-AAF8-3772C92FD9F0}"/>
                  </a:ext>
                </a:extLst>
              </p:cNvPr>
              <p:cNvSpPr>
                <a:spLocks noRot="1" noChangeAspect="1" noMove="1" noResize="1" noEditPoints="1" noAdjustHandles="1" noChangeArrowheads="1" noChangeShapeType="1" noTextEdit="1"/>
              </p:cNvSpPr>
              <p:nvPr/>
            </p:nvSpPr>
            <p:spPr>
              <a:xfrm>
                <a:off x="3393398" y="1718530"/>
                <a:ext cx="2494273" cy="369332"/>
              </a:xfrm>
              <a:prstGeom prst="rect">
                <a:avLst/>
              </a:prstGeom>
              <a:blipFill>
                <a:blip r:embed="rId5"/>
                <a:stretch>
                  <a:fillRect t="-6667" r="-7579" b="-133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3717B4BB-9F00-4E05-8674-F55C75CADA00}"/>
              </a:ext>
            </a:extLst>
          </p:cNvPr>
          <p:cNvSpPr/>
          <p:nvPr/>
        </p:nvSpPr>
        <p:spPr>
          <a:xfrm>
            <a:off x="1271966" y="1718530"/>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交叉熵损失函数</a:t>
            </a:r>
            <a:endParaRPr lang="zh-CN" altLang="en-US" b="1" dirty="0">
              <a:solidFill>
                <a:srgbClr val="C00000"/>
              </a:solidFill>
            </a:endParaRPr>
          </a:p>
        </p:txBody>
      </p:sp>
    </p:spTree>
    <p:extLst>
      <p:ext uri="{BB962C8B-B14F-4D97-AF65-F5344CB8AC3E}">
        <p14:creationId xmlns:p14="http://schemas.microsoft.com/office/powerpoint/2010/main" val="70159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C60F69D-AF20-4F07-818C-DA9395BBB02C}"/>
                  </a:ext>
                </a:extLst>
              </p:cNvPr>
              <p:cNvSpPr/>
              <p:nvPr/>
            </p:nvSpPr>
            <p:spPr>
              <a:xfrm>
                <a:off x="427441" y="1470399"/>
                <a:ext cx="10491251" cy="1156727"/>
              </a:xfrm>
              <a:prstGeom prst="rect">
                <a:avLst/>
              </a:prstGeom>
            </p:spPr>
            <p:txBody>
              <a:bodyPr wrap="square">
                <a:spAutoFit/>
              </a:bodyPr>
              <a:lstStyle/>
              <a:p>
                <a:pP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梯度下降（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gradient descent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是机器学习中对模型参数进行优化时所采用的常用方法。为了让模型预测结果与真实结果之间的损失误差最小，利用梯度下降法来逐步迭代优化模型参数。当损失误差最小时，此时学习得到的模型参数即为模型的最优参数。梯度下降</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是一种使</a:t>
                </a:r>
                <a:r>
                  <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损失函数</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最小化的方法。一元变量所构成函数</a:t>
                </a:r>
                <a14:m>
                  <m:oMath xmlns:m="http://schemas.openxmlformats.org/officeDocument/2006/math">
                    <m:r>
                      <a:rPr lang="en-US" altLang="zh-CN" sz="1600" b="1" i="1">
                        <a:latin typeface="Cambria Math" panose="02040503050406030204" pitchFamily="18" charset="0"/>
                        <a:ea typeface="黑体" pitchFamily="49" charset="-122"/>
                      </a:rPr>
                      <m:t>𝒇</m:t>
                    </m:r>
                  </m:oMath>
                </a14:m>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在</a:t>
                </a:r>
                <a14:m>
                  <m:oMath xmlns:m="http://schemas.openxmlformats.org/officeDocument/2006/math">
                    <m: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处梯度为：</a:t>
                </a:r>
              </a:p>
            </p:txBody>
          </p:sp>
        </mc:Choice>
        <mc:Fallback xmlns="">
          <p:sp>
            <p:nvSpPr>
              <p:cNvPr id="12" name="矩形 11">
                <a:extLst>
                  <a:ext uri="{FF2B5EF4-FFF2-40B4-BE49-F238E27FC236}">
                    <a16:creationId xmlns:a16="http://schemas.microsoft.com/office/drawing/2014/main" id="{1C60F69D-AF20-4F07-818C-DA9395BBB02C}"/>
                  </a:ext>
                </a:extLst>
              </p:cNvPr>
              <p:cNvSpPr>
                <a:spLocks noRot="1" noChangeAspect="1" noMove="1" noResize="1" noEditPoints="1" noAdjustHandles="1" noChangeArrowheads="1" noChangeShapeType="1" noTextEdit="1"/>
              </p:cNvSpPr>
              <p:nvPr/>
            </p:nvSpPr>
            <p:spPr>
              <a:xfrm>
                <a:off x="427441" y="1470399"/>
                <a:ext cx="10491251" cy="1156727"/>
              </a:xfrm>
              <a:prstGeom prst="rect">
                <a:avLst/>
              </a:prstGeom>
              <a:blipFill>
                <a:blip r:embed="rId3"/>
                <a:stretch>
                  <a:fillRect l="-291"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D05161C-3AA6-4B6E-8664-34D127BD319C}"/>
                  </a:ext>
                </a:extLst>
              </p:cNvPr>
              <p:cNvSpPr txBox="1"/>
              <p:nvPr/>
            </p:nvSpPr>
            <p:spPr>
              <a:xfrm>
                <a:off x="2583380" y="3673563"/>
                <a:ext cx="292926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𝑑𝑓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𝑑𝑥</m:t>
                          </m:r>
                        </m:den>
                      </m:f>
                      <m:r>
                        <a:rPr lang="en-US" altLang="zh-CN" b="0" i="1" smtClean="0">
                          <a:latin typeface="Cambria Math" panose="02040503050406030204" pitchFamily="18" charset="0"/>
                          <a:ea typeface="黑体" pitchFamily="49" charset="-122"/>
                        </a:rPr>
                        <m:t>=</m:t>
                      </m:r>
                      <m:func>
                        <m:funcPr>
                          <m:ctrlPr>
                            <a:rPr lang="pt-BR" altLang="zh-CN" b="0" i="1" smtClean="0">
                              <a:latin typeface="Cambria Math" panose="02040503050406030204" pitchFamily="18" charset="0"/>
                              <a:ea typeface="黑体" pitchFamily="49" charset="-122"/>
                            </a:rPr>
                          </m:ctrlPr>
                        </m:funcPr>
                        <m:fName>
                          <m:limLow>
                            <m:limLowPr>
                              <m:ctrlPr>
                                <a:rPr lang="pt-BR" altLang="zh-CN" b="0" i="1" smtClean="0">
                                  <a:latin typeface="Cambria Math" panose="02040503050406030204" pitchFamily="18" charset="0"/>
                                  <a:ea typeface="黑体" pitchFamily="49" charset="-122"/>
                                </a:rPr>
                              </m:ctrlPr>
                            </m:limLowPr>
                            <m:e>
                              <m:r>
                                <m:rPr>
                                  <m:sty m:val="p"/>
                                </m:rPr>
                                <a:rPr lang="pt-BR" altLang="zh-CN" b="0" i="0" smtClean="0">
                                  <a:latin typeface="Cambria Math" panose="02040503050406030204" pitchFamily="18" charset="0"/>
                                  <a:ea typeface="黑体" pitchFamily="49" charset="-122"/>
                                </a:rPr>
                                <m:t>lim</m:t>
                              </m:r>
                            </m:e>
                            <m:lim>
                              <m:r>
                                <a:rPr lang="en-US" altLang="zh-CN" b="0" i="1" smtClean="0">
                                  <a:latin typeface="Cambria Math" panose="02040503050406030204" pitchFamily="18" charset="0"/>
                                  <a:ea typeface="黑体" pitchFamily="49" charset="-122"/>
                                </a:rPr>
                                <m:t>h</m:t>
                              </m:r>
                              <m:r>
                                <a:rPr lang="pt-BR"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m:t>
                              </m:r>
                            </m:lim>
                          </m:limLow>
                        </m:fName>
                        <m:e>
                          <m:f>
                            <m:fPr>
                              <m:ctrlPr>
                                <a:rPr lang="pt-BR" altLang="zh-CN" b="0"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𝑓</m:t>
                              </m:r>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h</m:t>
                                  </m:r>
                                </m:e>
                              </m:d>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h</m:t>
                              </m:r>
                            </m:den>
                          </m:f>
                        </m:e>
                      </m:func>
                    </m:oMath>
                  </m:oMathPara>
                </a14:m>
                <a:endParaRPr lang="zh-CN" altLang="en-US" dirty="0">
                  <a:ea typeface="黑体" pitchFamily="49" charset="-122"/>
                </a:endParaRPr>
              </a:p>
            </p:txBody>
          </p:sp>
        </mc:Choice>
        <mc:Fallback xmlns="">
          <p:sp>
            <p:nvSpPr>
              <p:cNvPr id="14" name="文本框 13">
                <a:extLst>
                  <a:ext uri="{FF2B5EF4-FFF2-40B4-BE49-F238E27FC236}">
                    <a16:creationId xmlns:a16="http://schemas.microsoft.com/office/drawing/2014/main" id="{CD05161C-3AA6-4B6E-8664-34D127BD319C}"/>
                  </a:ext>
                </a:extLst>
              </p:cNvPr>
              <p:cNvSpPr txBox="1">
                <a:spLocks noRot="1" noChangeAspect="1" noMove="1" noResize="1" noEditPoints="1" noAdjustHandles="1" noChangeArrowheads="1" noChangeShapeType="1" noTextEdit="1"/>
              </p:cNvSpPr>
              <p:nvPr/>
            </p:nvSpPr>
            <p:spPr>
              <a:xfrm>
                <a:off x="2583380" y="3673563"/>
                <a:ext cx="2929263" cy="537519"/>
              </a:xfrm>
              <a:prstGeom prst="rect">
                <a:avLst/>
              </a:prstGeom>
              <a:blipFill>
                <a:blip r:embed="rId4"/>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F2EA14EE-85EA-40C6-A882-E5DB9A47D7A3}"/>
              </a:ext>
            </a:extLst>
          </p:cNvPr>
          <p:cNvSpPr/>
          <p:nvPr/>
        </p:nvSpPr>
        <p:spPr>
          <a:xfrm>
            <a:off x="1271812" y="5257517"/>
            <a:ext cx="8618370" cy="923330"/>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16" name="图片 15">
            <a:extLst>
              <a:ext uri="{FF2B5EF4-FFF2-40B4-BE49-F238E27FC236}">
                <a16:creationId xmlns:a16="http://schemas.microsoft.com/office/drawing/2014/main" id="{46B579CF-89D0-448B-ABE6-91F3179EA55C}"/>
              </a:ext>
            </a:extLst>
          </p:cNvPr>
          <p:cNvPicPr>
            <a:picLocks noChangeAspect="1"/>
          </p:cNvPicPr>
          <p:nvPr/>
        </p:nvPicPr>
        <p:blipFill>
          <a:blip r:embed="rId5"/>
          <a:stretch>
            <a:fillRect/>
          </a:stretch>
        </p:blipFill>
        <p:spPr>
          <a:xfrm>
            <a:off x="6815016" y="2947202"/>
            <a:ext cx="2232246" cy="1990239"/>
          </a:xfrm>
          <a:prstGeom prst="rect">
            <a:avLst/>
          </a:prstGeom>
        </p:spPr>
      </p:pic>
    </p:spTree>
    <p:extLst>
      <p:ext uri="{BB962C8B-B14F-4D97-AF65-F5344CB8AC3E}">
        <p14:creationId xmlns:p14="http://schemas.microsoft.com/office/powerpoint/2010/main" val="16268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489170" y="3439840"/>
            <a:ext cx="5262979"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神经网络与深度学习</a:t>
            </a:r>
            <a:endPar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11170" y="2445722"/>
            <a:ext cx="1569660" cy="646331"/>
          </a:xfrm>
          <a:prstGeom prst="rect">
            <a:avLst/>
          </a:prstGeom>
        </p:spPr>
        <p:txBody>
          <a:bodyPr wrap="none">
            <a:spAutoFit/>
          </a:bodyPr>
          <a:lstStyle/>
          <a:p>
            <a:pPr algn="ctr"/>
            <a:r>
              <a:rPr lang="zh-CN" altLang="en-US" sz="36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3748E4B-5B21-4F45-9E56-3BB59D9066F7}"/>
                  </a:ext>
                </a:extLst>
              </p:cNvPr>
              <p:cNvSpPr/>
              <p:nvPr/>
            </p:nvSpPr>
            <p:spPr>
              <a:xfrm>
                <a:off x="846944" y="2007645"/>
                <a:ext cx="10063811" cy="872931"/>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𝑓</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rgbClr val="000000"/>
                              </a:solidFill>
                              <a:latin typeface="Cambria Math" panose="02040503050406030204" pitchFamily="18" charset="0"/>
                              <a:ea typeface="楷体_GB2312"/>
                              <a:cs typeface="Times New Roman" panose="02020603050405020304" pitchFamily="18" charset="0"/>
                            </a:rPr>
                            <m:t>1</m:t>
                          </m:r>
                        </m:num>
                        <m:den>
                          <m:r>
                            <a:rPr lang="en-US" altLang="zh-CN">
                              <a:solidFill>
                                <a:srgbClr val="000000"/>
                              </a:solidFill>
                              <a:latin typeface="Cambria Math" panose="02040503050406030204" pitchFamily="18" charset="0"/>
                              <a:ea typeface="楷体_GB2312"/>
                              <a:cs typeface="Times New Roman" panose="02020603050405020304" pitchFamily="18" charset="0"/>
                            </a:rPr>
                            <m:t>2</m:t>
                          </m:r>
                        </m:den>
                      </m:f>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𝑓</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e>
                        <m:sup>
                          <m:r>
                            <a:rPr lang="en-US" altLang="zh-CN">
                              <a:solidFill>
                                <a:srgbClr val="000000"/>
                              </a:solidFill>
                              <a:latin typeface="Cambria Math" panose="02040503050406030204" pitchFamily="18" charset="0"/>
                              <a:ea typeface="楷体_GB2312"/>
                              <a:cs typeface="Times New Roman" panose="02020603050405020304" pitchFamily="18" charset="0"/>
                            </a:rPr>
                            <m:t>2</m:t>
                          </m:r>
                        </m:sup>
                      </m:sSup>
                      <m:r>
                        <a:rPr lang="en-US" altLang="zh-CN">
                          <a:solidFill>
                            <a:srgbClr val="000000"/>
                          </a:solidFill>
                          <a:latin typeface="Cambria Math" panose="02040503050406030204" pitchFamily="18" charset="0"/>
                          <a:ea typeface="楷体_GB231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rgbClr val="000000"/>
                              </a:solidFill>
                              <a:latin typeface="Cambria Math" panose="02040503050406030204" pitchFamily="18" charset="0"/>
                              <a:ea typeface="楷体_GB2312"/>
                              <a:cs typeface="Times New Roman" panose="02020603050405020304" pitchFamily="18" charset="0"/>
                            </a:rPr>
                            <m:t>1</m:t>
                          </m:r>
                        </m:num>
                        <m:den>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a:solidFill>
                                <a:srgbClr val="000000"/>
                              </a:solidFill>
                              <a:latin typeface="Cambria Math" panose="02040503050406030204" pitchFamily="18" charset="0"/>
                              <a:ea typeface="楷体_GB2312"/>
                              <a:cs typeface="Times New Roman" panose="02020603050405020304" pitchFamily="18" charset="0"/>
                            </a:rPr>
                            <m:t>!</m:t>
                          </m:r>
                        </m:den>
                      </m:f>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𝑓</m:t>
                          </m:r>
                        </m:e>
                        <m: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sup>
                      </m:sSup>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𝑛</m:t>
                          </m:r>
                        </m:sup>
                      </m:sSup>
                    </m:oMath>
                  </m:oMathPara>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3748E4B-5B21-4F45-9E56-3BB59D9066F7}"/>
                  </a:ext>
                </a:extLst>
              </p:cNvPr>
              <p:cNvSpPr>
                <a:spLocks noRot="1" noChangeAspect="1" noMove="1" noResize="1" noEditPoints="1" noAdjustHandles="1" noChangeArrowheads="1" noChangeShapeType="1" noTextEdit="1"/>
              </p:cNvSpPr>
              <p:nvPr/>
            </p:nvSpPr>
            <p:spPr>
              <a:xfrm>
                <a:off x="846944" y="2007645"/>
                <a:ext cx="10063811" cy="8729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E948367-A73D-4DE1-95F9-95EA3825A699}"/>
                  </a:ext>
                </a:extLst>
              </p:cNvPr>
              <p:cNvSpPr/>
              <p:nvPr/>
            </p:nvSpPr>
            <p:spPr>
              <a:xfrm>
                <a:off x="1200701" y="1603300"/>
                <a:ext cx="8574078" cy="507831"/>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p>
            </p:txBody>
          </p:sp>
        </mc:Choice>
        <mc:Fallback xmlns="">
          <p:sp>
            <p:nvSpPr>
              <p:cNvPr id="7" name="矩形 6">
                <a:extLst>
                  <a:ext uri="{FF2B5EF4-FFF2-40B4-BE49-F238E27FC236}">
                    <a16:creationId xmlns:a16="http://schemas.microsoft.com/office/drawing/2014/main" id="{2E948367-A73D-4DE1-95F9-95EA3825A699}"/>
                  </a:ext>
                </a:extLst>
              </p:cNvPr>
              <p:cNvSpPr>
                <a:spLocks noRot="1" noChangeAspect="1" noMove="1" noResize="1" noEditPoints="1" noAdjustHandles="1" noChangeArrowheads="1" noChangeShapeType="1" noTextEdit="1"/>
              </p:cNvSpPr>
              <p:nvPr/>
            </p:nvSpPr>
            <p:spPr>
              <a:xfrm>
                <a:off x="1200701" y="1603300"/>
                <a:ext cx="8574078" cy="507831"/>
              </a:xfrm>
              <a:prstGeom prst="rect">
                <a:avLst/>
              </a:prstGeom>
              <a:blipFill>
                <a:blip r:embed="rId4"/>
                <a:stretch>
                  <a:fillRect b="-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6EEFAF8-09AE-4315-B851-E2F08C1EBAF0}"/>
                  </a:ext>
                </a:extLst>
              </p:cNvPr>
              <p:cNvSpPr/>
              <p:nvPr/>
            </p:nvSpPr>
            <p:spPr>
              <a:xfrm>
                <a:off x="927025" y="4392281"/>
                <a:ext cx="10337950" cy="1704826"/>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假设参数变量当前取值为</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，其对应的损失误差数值为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。在不断促使损失误差减少的下一步迭代时，</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取值变化为</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，则损失误差数值相应地变为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是损失函数，因此在迭代中希望</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取值小于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，即损失误差随着模型参数被优化而逐渐减少，使得</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i="1">
                        <a:solidFill>
                          <a:srgbClr val="000000"/>
                        </a:solidFill>
                        <a:latin typeface="Cambria Math" panose="02040503050406030204" pitchFamily="18" charset="0"/>
                        <a:ea typeface="楷体_GB2312"/>
                        <a:cs typeface="Times New Roman" panose="02020603050405020304" pitchFamily="18" charset="0"/>
                      </a:rPr>
                      <m:t>&lt;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i="1">
                        <a:solidFill>
                          <a:srgbClr val="000000"/>
                        </a:solidFill>
                        <a:latin typeface="Cambria Math" panose="02040503050406030204" pitchFamily="18" charset="0"/>
                        <a:ea typeface="楷体_GB2312"/>
                        <a:cs typeface="Times New Roman" panose="02020603050405020304" pitchFamily="18" charset="0"/>
                      </a:rPr>
                      <m:t> </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，于是 </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&lt;0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16EEFAF8-09AE-4315-B851-E2F08C1EBAF0}"/>
                  </a:ext>
                </a:extLst>
              </p:cNvPr>
              <p:cNvSpPr>
                <a:spLocks noRot="1" noChangeAspect="1" noMove="1" noResize="1" noEditPoints="1" noAdjustHandles="1" noChangeArrowheads="1" noChangeShapeType="1" noTextEdit="1"/>
              </p:cNvSpPr>
              <p:nvPr/>
            </p:nvSpPr>
            <p:spPr>
              <a:xfrm>
                <a:off x="927025" y="4392281"/>
                <a:ext cx="10337950" cy="1704826"/>
              </a:xfrm>
              <a:prstGeom prst="rect">
                <a:avLst/>
              </a:prstGeom>
              <a:blipFill>
                <a:blip r:embed="rId5"/>
                <a:stretch>
                  <a:fillRect l="-472" r="-531" b="-5018"/>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C0387702-1A90-4482-8436-A0E42D4D1A4E}"/>
              </a:ext>
            </a:extLst>
          </p:cNvPr>
          <p:cNvGrpSpPr/>
          <p:nvPr/>
        </p:nvGrpSpPr>
        <p:grpSpPr>
          <a:xfrm>
            <a:off x="3304825" y="3036061"/>
            <a:ext cx="4576613" cy="1020897"/>
            <a:chOff x="3304825" y="3036061"/>
            <a:chExt cx="4576613" cy="102089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C72E2AC-E1F6-4872-83BE-1EAAC117A2BD}"/>
                    </a:ext>
                  </a:extLst>
                </p:cNvPr>
                <p:cNvSpPr/>
                <p:nvPr/>
              </p:nvSpPr>
              <p:spPr>
                <a:xfrm>
                  <a:off x="3304825" y="3036061"/>
                  <a:ext cx="4576613" cy="507831"/>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e>
                          <m:sup>
                            <m:r>
                              <a:rPr lang="en-US" altLang="zh-CN"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oMath>
                    </m:oMathPara>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CC72E2AC-E1F6-4872-83BE-1EAAC117A2BD}"/>
                    </a:ext>
                  </a:extLst>
                </p:cNvPr>
                <p:cNvSpPr>
                  <a:spLocks noRot="1" noChangeAspect="1" noMove="1" noResize="1" noEditPoints="1" noAdjustHandles="1" noChangeArrowheads="1" noChangeShapeType="1" noTextEdit="1"/>
                </p:cNvSpPr>
                <p:nvPr/>
              </p:nvSpPr>
              <p:spPr>
                <a:xfrm>
                  <a:off x="3304825" y="3036061"/>
                  <a:ext cx="4576613" cy="507831"/>
                </a:xfrm>
                <a:prstGeom prst="rect">
                  <a:avLst/>
                </a:prstGeom>
                <a:blipFill>
                  <a:blip r:embed="rId6"/>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DFDB9398-16BF-43DC-A19B-D0A1B82CADFD}"/>
                </a:ext>
              </a:extLst>
            </p:cNvPr>
            <p:cNvCxnSpPr>
              <a:cxnSpLocks/>
            </p:cNvCxnSpPr>
            <p:nvPr/>
          </p:nvCxnSpPr>
          <p:spPr>
            <a:xfrm>
              <a:off x="3828860" y="3602096"/>
              <a:ext cx="97011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3ACD785-1017-407D-8961-49772A544752}"/>
                </a:ext>
              </a:extLst>
            </p:cNvPr>
            <p:cNvCxnSpPr>
              <a:cxnSpLocks/>
            </p:cNvCxnSpPr>
            <p:nvPr/>
          </p:nvCxnSpPr>
          <p:spPr>
            <a:xfrm>
              <a:off x="5047787" y="3602096"/>
              <a:ext cx="545344"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91E01B-4B2E-48F0-8D5F-BDCEC4567AFC}"/>
                </a:ext>
              </a:extLst>
            </p:cNvPr>
            <p:cNvCxnSpPr>
              <a:cxnSpLocks/>
            </p:cNvCxnSpPr>
            <p:nvPr/>
          </p:nvCxnSpPr>
          <p:spPr>
            <a:xfrm>
              <a:off x="6042822" y="3602096"/>
              <a:ext cx="105836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39FFA68-9E3D-4E8D-9E04-C1EC43416484}"/>
                </a:ext>
              </a:extLst>
            </p:cNvPr>
            <p:cNvSpPr/>
            <p:nvPr/>
          </p:nvSpPr>
          <p:spPr>
            <a:xfrm>
              <a:off x="3772745" y="3749181"/>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参数优化后</a:t>
              </a:r>
              <a:endParaRPr lang="zh-CN" altLang="en-US" sz="1400" b="1" dirty="0"/>
            </a:p>
          </p:txBody>
        </p:sp>
        <p:sp>
          <p:nvSpPr>
            <p:cNvPr id="23" name="矩形 22">
              <a:extLst>
                <a:ext uri="{FF2B5EF4-FFF2-40B4-BE49-F238E27FC236}">
                  <a16:creationId xmlns:a16="http://schemas.microsoft.com/office/drawing/2014/main" id="{A0CF8A65-9641-46C9-A346-5A8284C1094C}"/>
                </a:ext>
              </a:extLst>
            </p:cNvPr>
            <p:cNvSpPr/>
            <p:nvPr/>
          </p:nvSpPr>
          <p:spPr>
            <a:xfrm>
              <a:off x="4855093" y="3749181"/>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参数优化前</a:t>
              </a:r>
              <a:endParaRPr lang="zh-CN" altLang="en-US" sz="1400" b="1" dirty="0"/>
            </a:p>
          </p:txBody>
        </p:sp>
        <p:sp>
          <p:nvSpPr>
            <p:cNvPr id="24" name="矩形 23">
              <a:extLst>
                <a:ext uri="{FF2B5EF4-FFF2-40B4-BE49-F238E27FC236}">
                  <a16:creationId xmlns:a16="http://schemas.microsoft.com/office/drawing/2014/main" id="{163CE358-017A-4851-A4A1-0E00C89EFB46}"/>
                </a:ext>
              </a:extLst>
            </p:cNvPr>
            <p:cNvSpPr/>
            <p:nvPr/>
          </p:nvSpPr>
          <p:spPr>
            <a:xfrm>
              <a:off x="6018843" y="3737904"/>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误差减少量</a:t>
              </a:r>
              <a:endParaRPr lang="zh-CN" altLang="en-US" sz="1400" b="1" dirty="0"/>
            </a:p>
          </p:txBody>
        </p:sp>
      </p:grpSp>
    </p:spTree>
    <p:extLst>
      <p:ext uri="{BB962C8B-B14F-4D97-AF65-F5344CB8AC3E}">
        <p14:creationId xmlns:p14="http://schemas.microsoft.com/office/powerpoint/2010/main" val="19170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grpSp>
        <p:nvGrpSpPr>
          <p:cNvPr id="22" name="组合 21">
            <a:extLst>
              <a:ext uri="{FF2B5EF4-FFF2-40B4-BE49-F238E27FC236}">
                <a16:creationId xmlns:a16="http://schemas.microsoft.com/office/drawing/2014/main" id="{C0387702-1A90-4482-8436-A0E42D4D1A4E}"/>
              </a:ext>
            </a:extLst>
          </p:cNvPr>
          <p:cNvGrpSpPr/>
          <p:nvPr/>
        </p:nvGrpSpPr>
        <p:grpSpPr>
          <a:xfrm>
            <a:off x="3363191" y="1540815"/>
            <a:ext cx="7398783" cy="1020897"/>
            <a:chOff x="3304825" y="3036061"/>
            <a:chExt cx="7398783" cy="1020897"/>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C72E2AC-E1F6-4872-83BE-1EAAC117A2BD}"/>
                    </a:ext>
                  </a:extLst>
                </p:cNvPr>
                <p:cNvSpPr/>
                <p:nvPr/>
              </p:nvSpPr>
              <p:spPr>
                <a:xfrm>
                  <a:off x="3304825" y="3036061"/>
                  <a:ext cx="7398783" cy="507831"/>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e>
                        </m:d>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cos</m:t>
                            </m:r>
                          </m:fName>
                          <m:e>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θ</m:t>
                            </m:r>
                          </m:e>
                        </m:func>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e>
                        </m:d>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b="1" i="1">
                                <a:solidFill>
                                  <a:srgbClr val="000000"/>
                                </a:solidFill>
                                <a:latin typeface="Cambria Math" panose="02040503050406030204" pitchFamily="18" charset="0"/>
                                <a:ea typeface="楷体_GB2312"/>
                                <a:cs typeface="Times New Roman" panose="02020603050405020304" pitchFamily="18" charset="0"/>
                              </a:rPr>
                              <m:t>𝒙</m:t>
                            </m:r>
                            <m:r>
                              <a:rPr lang="en-US" altLang="zh-CN" i="1">
                                <a:solidFill>
                                  <a:srgbClr val="000000"/>
                                </a:solidFill>
                                <a:latin typeface="Cambria Math" panose="02040503050406030204" pitchFamily="18" charset="0"/>
                                <a:ea typeface="楷体_GB2312"/>
                                <a:cs typeface="Times New Roman" panose="02020603050405020304" pitchFamily="18" charset="0"/>
                              </a:rPr>
                              <m:t>)</m:t>
                            </m:r>
                          </m:e>
                        </m:d>
                      </m:oMath>
                    </m:oMathPara>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CC72E2AC-E1F6-4872-83BE-1EAAC117A2BD}"/>
                    </a:ext>
                  </a:extLst>
                </p:cNvPr>
                <p:cNvSpPr>
                  <a:spLocks noRot="1" noChangeAspect="1" noMove="1" noResize="1" noEditPoints="1" noAdjustHandles="1" noChangeArrowheads="1" noChangeShapeType="1" noTextEdit="1"/>
                </p:cNvSpPr>
                <p:nvPr/>
              </p:nvSpPr>
              <p:spPr>
                <a:xfrm>
                  <a:off x="3304825" y="3036061"/>
                  <a:ext cx="7398783" cy="507831"/>
                </a:xfrm>
                <a:prstGeom prst="rect">
                  <a:avLst/>
                </a:prstGeom>
                <a:blipFill>
                  <a:blip r:embed="rId3"/>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DFDB9398-16BF-43DC-A19B-D0A1B82CADFD}"/>
                </a:ext>
              </a:extLst>
            </p:cNvPr>
            <p:cNvCxnSpPr>
              <a:cxnSpLocks/>
            </p:cNvCxnSpPr>
            <p:nvPr/>
          </p:nvCxnSpPr>
          <p:spPr>
            <a:xfrm>
              <a:off x="3828860" y="3602096"/>
              <a:ext cx="97011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3ACD785-1017-407D-8961-49772A544752}"/>
                </a:ext>
              </a:extLst>
            </p:cNvPr>
            <p:cNvCxnSpPr>
              <a:cxnSpLocks/>
            </p:cNvCxnSpPr>
            <p:nvPr/>
          </p:nvCxnSpPr>
          <p:spPr>
            <a:xfrm>
              <a:off x="5047787" y="3602096"/>
              <a:ext cx="545344"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91E01B-4B2E-48F0-8D5F-BDCEC4567AFC}"/>
                </a:ext>
              </a:extLst>
            </p:cNvPr>
            <p:cNvCxnSpPr>
              <a:cxnSpLocks/>
            </p:cNvCxnSpPr>
            <p:nvPr/>
          </p:nvCxnSpPr>
          <p:spPr>
            <a:xfrm>
              <a:off x="6399503" y="3607772"/>
              <a:ext cx="105836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39FFA68-9E3D-4E8D-9E04-C1EC43416484}"/>
                </a:ext>
              </a:extLst>
            </p:cNvPr>
            <p:cNvSpPr/>
            <p:nvPr/>
          </p:nvSpPr>
          <p:spPr>
            <a:xfrm>
              <a:off x="3772745" y="3749181"/>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参数优化后</a:t>
              </a:r>
              <a:endParaRPr lang="zh-CN" altLang="en-US" sz="1400" b="1" dirty="0"/>
            </a:p>
          </p:txBody>
        </p:sp>
        <p:sp>
          <p:nvSpPr>
            <p:cNvPr id="23" name="矩形 22">
              <a:extLst>
                <a:ext uri="{FF2B5EF4-FFF2-40B4-BE49-F238E27FC236}">
                  <a16:creationId xmlns:a16="http://schemas.microsoft.com/office/drawing/2014/main" id="{A0CF8A65-9641-46C9-A346-5A8284C1094C}"/>
                </a:ext>
              </a:extLst>
            </p:cNvPr>
            <p:cNvSpPr/>
            <p:nvPr/>
          </p:nvSpPr>
          <p:spPr>
            <a:xfrm>
              <a:off x="4855093" y="3749181"/>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参数优化前</a:t>
              </a:r>
              <a:endParaRPr lang="zh-CN" altLang="en-US" sz="1400" b="1" dirty="0"/>
            </a:p>
          </p:txBody>
        </p:sp>
        <p:sp>
          <p:nvSpPr>
            <p:cNvPr id="24" name="矩形 23">
              <a:extLst>
                <a:ext uri="{FF2B5EF4-FFF2-40B4-BE49-F238E27FC236}">
                  <a16:creationId xmlns:a16="http://schemas.microsoft.com/office/drawing/2014/main" id="{163CE358-017A-4851-A4A1-0E00C89EFB46}"/>
                </a:ext>
              </a:extLst>
            </p:cNvPr>
            <p:cNvSpPr/>
            <p:nvPr/>
          </p:nvSpPr>
          <p:spPr>
            <a:xfrm>
              <a:off x="6375524" y="3718670"/>
              <a:ext cx="1082348" cy="307777"/>
            </a:xfrm>
            <a:prstGeom prst="rect">
              <a:avLst/>
            </a:prstGeom>
          </p:spPr>
          <p:txBody>
            <a:bodyPr wrap="none">
              <a:spAutoFit/>
            </a:bodyPr>
            <a:lstStyle/>
            <a:p>
              <a:r>
                <a:rPr lang="zh-CN" altLang="en-US" sz="1400" b="1" dirty="0">
                  <a:solidFill>
                    <a:srgbClr val="000000"/>
                  </a:solidFill>
                  <a:latin typeface="Times New Roman" panose="02020603050405020304" pitchFamily="18" charset="0"/>
                  <a:ea typeface="楷体_GB2312"/>
                  <a:cs typeface="Times New Roman" panose="02020603050405020304" pitchFamily="18" charset="0"/>
                </a:rPr>
                <a:t>误差减少量</a:t>
              </a:r>
              <a:endParaRPr lang="zh-CN" altLang="en-US" sz="1400" b="1" dirty="0"/>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734EAC3-12AD-4347-A7CA-8726B3B954A9}"/>
                  </a:ext>
                </a:extLst>
              </p:cNvPr>
              <p:cNvSpPr/>
              <p:nvPr/>
            </p:nvSpPr>
            <p:spPr>
              <a:xfrm>
                <a:off x="323025" y="2813323"/>
                <a:ext cx="11498094" cy="3416320"/>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d>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cos</m:t>
                        </m:r>
                      </m:fName>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e>
                    </m:func>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cos</m:t>
                        </m:r>
                      </m:fName>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e>
                    </m:func>
                    <m:r>
                      <a:rPr lang="en-US" altLang="zh-CN" sz="1600" i="1">
                        <a:solidFill>
                          <a:srgbClr val="000000"/>
                        </a:solidFill>
                        <a:latin typeface="Cambria Math" panose="02040503050406030204" pitchFamily="18" charset="0"/>
                        <a:ea typeface="楷体_GB2312"/>
                        <a:cs typeface="Times New Roman" panose="02020603050405020304" pitchFamily="18" charset="0"/>
                      </a:rPr>
                      <m:t>&lt;0</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180</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zh-CN" altLang="zh-CN" sz="16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cos</m:t>
                        </m:r>
                      </m:fName>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1</m:t>
                        </m:r>
                      </m:e>
                    </m:func>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sup>
                    </m:s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取到最小。可见，当损失函数梯度</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取值增量</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之间夹角为</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180</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度时，损失误差减少最多。于是，在迭代过程中为了最小化损失误差，每次迭代时可沿着损失函数梯度的反方向</a:t>
                </a:r>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180</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en-US"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以</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幅度来改变</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取值，这样会保证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之间的差值最大（即损失误差下降最快）。</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于是，当</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180</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d>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cos</m:t>
                        </m:r>
                      </m:fName>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θ</m:t>
                        </m:r>
                      </m:e>
                    </m:func>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e>
                    </m:d>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e>
                    </m:d>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η</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b="1"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η</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η</m:t>
                    </m:r>
                  </m:oMath>
                </a14:m>
                <a:r>
                  <a:rPr lang="zh-CN" altLang="zh-CN"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10" name="矩形 9">
                <a:extLst>
                  <a:ext uri="{FF2B5EF4-FFF2-40B4-BE49-F238E27FC236}">
                    <a16:creationId xmlns:a16="http://schemas.microsoft.com/office/drawing/2014/main" id="{D734EAC3-12AD-4347-A7CA-8726B3B954A9}"/>
                  </a:ext>
                </a:extLst>
              </p:cNvPr>
              <p:cNvSpPr>
                <a:spLocks noRot="1" noChangeAspect="1" noMove="1" noResize="1" noEditPoints="1" noAdjustHandles="1" noChangeArrowheads="1" noChangeShapeType="1" noTextEdit="1"/>
              </p:cNvSpPr>
              <p:nvPr/>
            </p:nvSpPr>
            <p:spPr>
              <a:xfrm>
                <a:off x="323025" y="2813323"/>
                <a:ext cx="11498094" cy="3416320"/>
              </a:xfrm>
              <a:prstGeom prst="rect">
                <a:avLst/>
              </a:prstGeom>
              <a:blipFill>
                <a:blip r:embed="rId4"/>
                <a:stretch>
                  <a:fillRect l="-212"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45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734EAC3-12AD-4347-A7CA-8726B3B954A9}"/>
                  </a:ext>
                </a:extLst>
              </p:cNvPr>
              <p:cNvSpPr/>
              <p:nvPr/>
            </p:nvSpPr>
            <p:spPr>
              <a:xfrm>
                <a:off x="214480" y="1401178"/>
                <a:ext cx="6192805" cy="5018682"/>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误差反向传播算法（</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error back propagation</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主要利用损失函数来计算模型预测结果与真实结果之间误差以优化调整模型参数，这一优化调整机制是从输出端向输入端，由后向前递进进行。</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损失函数梯度反方向是损失误差下降最快方向。在求取损失函数梯度时需要对各个变量求偏导，这一求取偏导过程要用到链式法则（</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chain rule</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5.6</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r>
                      <a:rPr lang="en-US" altLang="zh-CN" sz="1600">
                        <a:solidFill>
                          <a:srgbClr val="000000"/>
                        </a:solidFill>
                        <a:latin typeface="Cambria Math" panose="02040503050406030204" pitchFamily="18" charset="0"/>
                      </a:rPr>
                      <m:t>𝑜𝑢𝑡</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是一个神经单元，其在神经网络中完成两个任务：</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将相邻前序神经元传递而来的信息线性加权累加，得到结果</a:t>
                </a:r>
                <a14:m>
                  <m:oMath xmlns:m="http://schemas.openxmlformats.org/officeDocument/2006/math">
                    <m:r>
                      <a:rPr lang="en-US" altLang="zh-CN" sz="1600">
                        <a:solidFill>
                          <a:srgbClr val="000000"/>
                        </a:solidFill>
                        <a:latin typeface="Cambria Math" panose="02040503050406030204" pitchFamily="18" charset="0"/>
                      </a:rPr>
                      <m:t>𝒳</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1600">
                        <a:solidFill>
                          <a:srgbClr val="000000"/>
                        </a:solidFill>
                        <a:latin typeface="Cambria Math" panose="02040503050406030204" pitchFamily="18" charset="0"/>
                      </a:rPr>
                      <m:t>𝒳</m:t>
                    </m:r>
                    <m:r>
                      <a:rPr lang="en-US" altLang="zh-CN" sz="1600">
                        <a:solidFill>
                          <a:srgbClr val="000000"/>
                        </a:solidFill>
                        <a:latin typeface="Cambria Math" panose="02040503050406030204" pitchFamily="18" charset="0"/>
                      </a:rPr>
                      <m:t>=</m:t>
                    </m:r>
                    <m:nary>
                      <m:naryPr>
                        <m:chr m:val="∑"/>
                        <m:limLoc m:val="subSup"/>
                        <m:supHide m:val="on"/>
                        <m:ctrlPr>
                          <a:rPr lang="zh-CN" altLang="zh-CN" sz="1600" i="1">
                            <a:solidFill>
                              <a:srgbClr val="000000"/>
                            </a:solidFill>
                            <a:latin typeface="Cambria Math" panose="02040503050406030204" pitchFamily="18" charset="0"/>
                          </a:rPr>
                        </m:ctrlPr>
                      </m:naryPr>
                      <m:sub>
                        <m:r>
                          <a:rPr lang="en-US" altLang="zh-CN" sz="1600">
                            <a:solidFill>
                              <a:srgbClr val="000000"/>
                            </a:solidFill>
                            <a:latin typeface="Cambria Math" panose="02040503050406030204" pitchFamily="18" charset="0"/>
                          </a:rPr>
                          <m:t>𝑖</m:t>
                        </m:r>
                      </m:sub>
                      <m:sup/>
                      <m:e>
                        <m:sSub>
                          <m:sSubPr>
                            <m:ctrlPr>
                              <a:rPr lang="zh-CN" altLang="zh-CN" sz="1600" i="1">
                                <a:solidFill>
                                  <a:srgbClr val="000000"/>
                                </a:solidFill>
                                <a:latin typeface="Cambria Math" panose="02040503050406030204" pitchFamily="18" charset="0"/>
                              </a:rPr>
                            </m:ctrlPr>
                          </m:sSubPr>
                          <m:e>
                            <m:r>
                              <a:rPr lang="en-US" altLang="zh-CN" sz="1600">
                                <a:solidFill>
                                  <a:srgbClr val="000000"/>
                                </a:solidFill>
                                <a:latin typeface="Cambria Math" panose="02040503050406030204" pitchFamily="18" charset="0"/>
                              </a:rPr>
                              <m:t>𝑤</m:t>
                            </m:r>
                          </m:e>
                          <m:sub>
                            <m:r>
                              <a:rPr lang="en-US" altLang="zh-CN" sz="1600">
                                <a:solidFill>
                                  <a:srgbClr val="000000"/>
                                </a:solidFill>
                                <a:latin typeface="Cambria Math" panose="02040503050406030204" pitchFamily="18" charset="0"/>
                              </a:rPr>
                              <m:t>𝑖</m:t>
                            </m:r>
                          </m:sub>
                        </m:sSub>
                        <m:r>
                          <a:rPr lang="en-US" altLang="zh-CN" sz="1600">
                            <a:solidFill>
                              <a:srgbClr val="000000"/>
                            </a:solidFill>
                            <a:latin typeface="Cambria Math" panose="02040503050406030204" pitchFamily="18" charset="0"/>
                          </a:rPr>
                          <m:t>×</m:t>
                        </m:r>
                        <m:sSub>
                          <m:sSubPr>
                            <m:ctrlPr>
                              <a:rPr lang="zh-CN" altLang="zh-CN" sz="1600" i="1">
                                <a:solidFill>
                                  <a:srgbClr val="000000"/>
                                </a:solidFill>
                                <a:latin typeface="Cambria Math" panose="02040503050406030204" pitchFamily="18" charset="0"/>
                              </a:rPr>
                            </m:ctrlPr>
                          </m:sSubPr>
                          <m:e>
                            <m:r>
                              <a:rPr lang="en-US" altLang="zh-CN" sz="1600">
                                <a:solidFill>
                                  <a:srgbClr val="000000"/>
                                </a:solidFill>
                                <a:latin typeface="Cambria Math" panose="02040503050406030204" pitchFamily="18" charset="0"/>
                              </a:rPr>
                              <m:t>𝑜𝑢𝑡</m:t>
                            </m:r>
                          </m:e>
                          <m:sub>
                            <m:r>
                              <a:rPr lang="en-US" altLang="zh-CN" sz="1600">
                                <a:solidFill>
                                  <a:srgbClr val="000000"/>
                                </a:solidFill>
                                <a:latin typeface="Cambria Math" panose="02040503050406030204" pitchFamily="18" charset="0"/>
                              </a:rPr>
                              <m:t>𝑖</m:t>
                            </m:r>
                          </m:sub>
                        </m:sSub>
                        <m:r>
                          <a:rPr lang="en-US" altLang="zh-CN" sz="1600">
                            <a:solidFill>
                              <a:srgbClr val="000000"/>
                            </a:solidFill>
                            <a:latin typeface="Cambria Math" panose="02040503050406030204" pitchFamily="18" charset="0"/>
                          </a:rPr>
                          <m:t>(1≤</m:t>
                        </m:r>
                        <m:r>
                          <a:rPr lang="en-US" altLang="zh-CN" sz="1600">
                            <a:solidFill>
                              <a:srgbClr val="000000"/>
                            </a:solidFill>
                            <a:latin typeface="Cambria Math" panose="02040503050406030204" pitchFamily="18" charset="0"/>
                          </a:rPr>
                          <m:t>𝑖</m:t>
                        </m:r>
                        <m:r>
                          <a:rPr lang="en-US" altLang="zh-CN" sz="1600">
                            <a:solidFill>
                              <a:srgbClr val="000000"/>
                            </a:solidFill>
                            <a:latin typeface="Cambria Math" panose="02040503050406030204" pitchFamily="18" charset="0"/>
                          </a:rPr>
                          <m:t>≤3)</m:t>
                        </m:r>
                      </m:e>
                    </m:nary>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。这里</a:t>
                </a:r>
                <a14:m>
                  <m:oMath xmlns:m="http://schemas.openxmlformats.org/officeDocument/2006/math">
                    <m:sSub>
                      <m:sSubPr>
                        <m:ctrlPr>
                          <a:rPr lang="zh-CN" altLang="zh-CN" sz="1600" i="1">
                            <a:solidFill>
                              <a:srgbClr val="000000"/>
                            </a:solidFill>
                            <a:latin typeface="Cambria Math" panose="02040503050406030204" pitchFamily="18" charset="0"/>
                          </a:rPr>
                        </m:ctrlPr>
                      </m:sSubPr>
                      <m:e>
                        <m:r>
                          <a:rPr lang="en-US" altLang="zh-CN" sz="1600">
                            <a:solidFill>
                              <a:srgbClr val="000000"/>
                            </a:solidFill>
                            <a:latin typeface="Cambria Math" panose="02040503050406030204" pitchFamily="18" charset="0"/>
                          </a:rPr>
                          <m:t>𝑜𝑢𝑡</m:t>
                        </m:r>
                      </m:e>
                      <m:sub>
                        <m:r>
                          <a:rPr lang="en-US" altLang="zh-CN" sz="1600">
                            <a:solidFill>
                              <a:srgbClr val="000000"/>
                            </a:solidFill>
                            <a:latin typeface="Cambria Math" panose="02040503050406030204" pitchFamily="18" charset="0"/>
                          </a:rPr>
                          <m:t>𝑖</m:t>
                        </m:r>
                      </m:sub>
                    </m:sSub>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rPr>
                        </m:ctrlPr>
                      </m:sSubPr>
                      <m:e>
                        <m:r>
                          <a:rPr lang="en-US" altLang="zh-CN" sz="1600">
                            <a:solidFill>
                              <a:srgbClr val="000000"/>
                            </a:solidFill>
                            <a:latin typeface="Cambria Math" panose="02040503050406030204" pitchFamily="18" charset="0"/>
                          </a:rPr>
                          <m:t>𝑤</m:t>
                        </m:r>
                      </m:e>
                      <m:sub>
                        <m:r>
                          <a:rPr lang="en-US" altLang="zh-CN" sz="1600">
                            <a:solidFill>
                              <a:srgbClr val="000000"/>
                            </a:solidFill>
                            <a:latin typeface="Cambria Math" panose="02040503050406030204" pitchFamily="18" charset="0"/>
                          </a:rPr>
                          <m:t>𝑖</m:t>
                        </m:r>
                      </m:sub>
                    </m:sSub>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分别是与</a:t>
                </a:r>
                <a14:m>
                  <m:oMath xmlns:m="http://schemas.openxmlformats.org/officeDocument/2006/math">
                    <m:r>
                      <a:rPr lang="en-US" altLang="zh-CN" sz="1600">
                        <a:solidFill>
                          <a:srgbClr val="000000"/>
                        </a:solidFill>
                        <a:latin typeface="Cambria Math" panose="02040503050406030204" pitchFamily="18" charset="0"/>
                      </a:rPr>
                      <m:t>𝑜𝑢𝑡</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前序相连的第</a:t>
                </a:r>
                <a14:m>
                  <m:oMath xmlns:m="http://schemas.openxmlformats.org/officeDocument/2006/math">
                    <m:r>
                      <a:rPr lang="en-US" altLang="zh-CN" sz="1600">
                        <a:solidFill>
                          <a:srgbClr val="000000"/>
                        </a:solidFill>
                        <a:latin typeface="Cambria Math" panose="02040503050406030204" pitchFamily="18" charset="0"/>
                      </a:rPr>
                      <m:t>𝑖</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个神经元后向输递信息及第</a:t>
                </a:r>
                <a14:m>
                  <m:oMath xmlns:m="http://schemas.openxmlformats.org/officeDocument/2006/math">
                    <m:r>
                      <a:rPr lang="en-US" altLang="zh-CN" sz="1600">
                        <a:solidFill>
                          <a:srgbClr val="000000"/>
                        </a:solidFill>
                        <a:latin typeface="Cambria Math" panose="02040503050406030204" pitchFamily="18" charset="0"/>
                      </a:rPr>
                      <m:t>𝑖</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个神经元与</a:t>
                </a:r>
                <a14:m>
                  <m:oMath xmlns:m="http://schemas.openxmlformats.org/officeDocument/2006/math">
                    <m:r>
                      <a:rPr lang="en-US" altLang="zh-CN" sz="1600">
                        <a:solidFill>
                          <a:srgbClr val="000000"/>
                        </a:solidFill>
                        <a:latin typeface="Cambria Math" panose="02040503050406030204" pitchFamily="18" charset="0"/>
                      </a:rPr>
                      <m:t>𝑜𝑢𝑡</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之间的连接权重系数；</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）使用激活函数对加权累加结果进行非线性变换。图中使用的激活函数为</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1600">
                        <a:solidFill>
                          <a:srgbClr val="000000"/>
                        </a:solidFill>
                        <a:latin typeface="Cambria Math" panose="02040503050406030204" pitchFamily="18" charset="0"/>
                      </a:rPr>
                      <m:t>𝒪</m:t>
                    </m:r>
                    <m:r>
                      <a:rPr lang="en-US" altLang="zh-CN" sz="1600">
                        <a:solidFill>
                          <a:srgbClr val="000000"/>
                        </a:solidFill>
                        <a:latin typeface="Cambria Math" panose="02040503050406030204" pitchFamily="18" charset="0"/>
                      </a:rPr>
                      <m:t>=</m:t>
                    </m:r>
                    <m:f>
                      <m:fPr>
                        <m:ctrlPr>
                          <a:rPr lang="zh-CN" altLang="zh-CN" sz="1600" i="1">
                            <a:solidFill>
                              <a:srgbClr val="000000"/>
                            </a:solidFill>
                            <a:latin typeface="Cambria Math" panose="02040503050406030204" pitchFamily="18" charset="0"/>
                          </a:rPr>
                        </m:ctrlPr>
                      </m:fPr>
                      <m:num>
                        <m:r>
                          <a:rPr lang="en-US" altLang="zh-CN" sz="1600">
                            <a:solidFill>
                              <a:srgbClr val="000000"/>
                            </a:solidFill>
                            <a:latin typeface="Cambria Math" panose="02040503050406030204" pitchFamily="18" charset="0"/>
                          </a:rPr>
                          <m:t>1</m:t>
                        </m:r>
                      </m:num>
                      <m:den>
                        <m:r>
                          <a:rPr lang="en-US" altLang="zh-CN" sz="1600">
                            <a:solidFill>
                              <a:srgbClr val="000000"/>
                            </a:solidFill>
                            <a:latin typeface="Cambria Math" panose="02040503050406030204" pitchFamily="18" charset="0"/>
                          </a:rPr>
                          <m:t>1+</m:t>
                        </m:r>
                        <m:sSup>
                          <m:sSupPr>
                            <m:ctrlPr>
                              <a:rPr lang="zh-CN" altLang="zh-CN" sz="1600" i="1">
                                <a:solidFill>
                                  <a:srgbClr val="000000"/>
                                </a:solidFill>
                                <a:latin typeface="Cambria Math" panose="02040503050406030204" pitchFamily="18" charset="0"/>
                              </a:rPr>
                            </m:ctrlPr>
                          </m:sSupPr>
                          <m:e>
                            <m:r>
                              <a:rPr lang="en-US" altLang="zh-CN" sz="1600">
                                <a:solidFill>
                                  <a:srgbClr val="000000"/>
                                </a:solidFill>
                                <a:latin typeface="Cambria Math" panose="02040503050406030204" pitchFamily="18" charset="0"/>
                              </a:rPr>
                              <m:t>𝑒</m:t>
                            </m:r>
                          </m:e>
                          <m:sup>
                            <m:r>
                              <a:rPr lang="en-US" altLang="zh-CN" sz="1600">
                                <a:solidFill>
                                  <a:srgbClr val="000000"/>
                                </a:solidFill>
                                <a:latin typeface="Cambria Math" panose="02040503050406030204" pitchFamily="18" charset="0"/>
                              </a:rPr>
                              <m:t>−</m:t>
                            </m:r>
                            <m:r>
                              <a:rPr lang="en-US" altLang="zh-CN" sz="1600">
                                <a:solidFill>
                                  <a:srgbClr val="000000"/>
                                </a:solidFill>
                                <a:latin typeface="Cambria Math" panose="02040503050406030204" pitchFamily="18" charset="0"/>
                              </a:rPr>
                              <m:t>𝒳</m:t>
                            </m:r>
                          </m:sup>
                        </m:sSup>
                      </m:den>
                    </m:f>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。可见，</a:t>
                </a:r>
                <a14:m>
                  <m:oMath xmlns:m="http://schemas.openxmlformats.org/officeDocument/2006/math">
                    <m:r>
                      <a:rPr lang="en-US" altLang="zh-CN" sz="1600">
                        <a:solidFill>
                          <a:srgbClr val="000000"/>
                        </a:solidFill>
                        <a:latin typeface="Cambria Math" panose="02040503050406030204" pitchFamily="18" charset="0"/>
                      </a:rPr>
                      <m:t>𝒪</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的大小就是神经网络对输入样本数据的预测输出。</a:t>
                </a:r>
              </a:p>
            </p:txBody>
          </p:sp>
        </mc:Choice>
        <mc:Fallback xmlns="">
          <p:sp>
            <p:nvSpPr>
              <p:cNvPr id="10" name="矩形 9">
                <a:extLst>
                  <a:ext uri="{FF2B5EF4-FFF2-40B4-BE49-F238E27FC236}">
                    <a16:creationId xmlns:a16="http://schemas.microsoft.com/office/drawing/2014/main" id="{D734EAC3-12AD-4347-A7CA-8726B3B954A9}"/>
                  </a:ext>
                </a:extLst>
              </p:cNvPr>
              <p:cNvSpPr>
                <a:spLocks noRot="1" noChangeAspect="1" noMove="1" noResize="1" noEditPoints="1" noAdjustHandles="1" noChangeArrowheads="1" noChangeShapeType="1" noTextEdit="1"/>
              </p:cNvSpPr>
              <p:nvPr/>
            </p:nvSpPr>
            <p:spPr>
              <a:xfrm>
                <a:off x="214480" y="1401178"/>
                <a:ext cx="6192805" cy="5018682"/>
              </a:xfrm>
              <a:prstGeom prst="rect">
                <a:avLst/>
              </a:prstGeom>
              <a:blipFill>
                <a:blip r:embed="rId3"/>
                <a:stretch>
                  <a:fillRect l="-394" r="-3937" b="-36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4"/>
          <a:stretch>
            <a:fillRect/>
          </a:stretch>
        </p:blipFill>
        <p:spPr>
          <a:xfrm>
            <a:off x="6663120" y="2594042"/>
            <a:ext cx="5528880" cy="2632954"/>
          </a:xfrm>
          <a:prstGeom prst="rect">
            <a:avLst/>
          </a:prstGeom>
        </p:spPr>
      </p:pic>
    </p:spTree>
    <p:extLst>
      <p:ext uri="{BB962C8B-B14F-4D97-AF65-F5344CB8AC3E}">
        <p14:creationId xmlns:p14="http://schemas.microsoft.com/office/powerpoint/2010/main" val="183208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66689" y="2680261"/>
                <a:ext cx="6253566" cy="3795013"/>
              </a:xfrm>
              <a:prstGeom prst="rect">
                <a:avLst/>
              </a:prstGeom>
            </p:spPr>
            <p:txBody>
              <a:bodyPr wrap="square">
                <a:spAutoFit/>
              </a:bodyPr>
              <a:lstStyle/>
              <a:p>
                <a:pPr algn="ctr">
                  <a:buClr>
                    <a:schemeClr val="bg1"/>
                  </a:buClr>
                  <a:buSzPct val="80000"/>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如何调整</a:t>
                </a:r>
                <a14:m>
                  <m:oMath xmlns:m="http://schemas.openxmlformats.org/officeDocument/2006/math">
                    <m:sSub>
                      <m:sSub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为了使损失函数</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相对于</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的取值，就能够保证损失函数取值减少。即将</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变为</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η</m:t>
                    </m:r>
                    <m:f>
                      <m:f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num>
                      <m:den>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𝑑</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后，能使得损失误差减少。这里</a:t>
                </a:r>
                <a14:m>
                  <m:oMath xmlns:m="http://schemas.openxmlformats.org/officeDocument/2006/math">
                    <m:f>
                      <m:f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num>
                      <m:den>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𝑑</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为损失函数</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的偏导。于是，需要求取损失函数</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对变量参数</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的偏导。</a:t>
                </a: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66689" y="2680261"/>
                <a:ext cx="6253566" cy="3795013"/>
              </a:xfrm>
              <a:prstGeom prst="rect">
                <a:avLst/>
              </a:prstGeom>
              <a:blipFill>
                <a:blip r:embed="rId4"/>
                <a:stretch>
                  <a:fillRect l="-877" t="-1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𝒪</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𝑙𝑜𝑠𝑠</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调整雷同</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880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228295" y="2816448"/>
                <a:ext cx="6315175" cy="3721403"/>
              </a:xfrm>
              <a:prstGeom prst="rect">
                <a:avLst/>
              </a:prstGeom>
            </p:spPr>
            <p:txBody>
              <a:bodyPr wrap="square">
                <a:spAutoFit/>
              </a:bodyPr>
              <a:lstStyle/>
              <a:p>
                <a:pPr algn="ctr">
                  <a:buClr>
                    <a:schemeClr val="bg1"/>
                  </a:buClr>
                  <a:buSzPct val="80000"/>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如何调整</a:t>
                </a:r>
                <a14:m>
                  <m:oMath xmlns:m="http://schemas.openxmlformats.org/officeDocument/2006/math">
                    <m:sSub>
                      <m:sSub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与加权累加函数</a:t>
                </a:r>
                <a14:m>
                  <m:oMath xmlns:m="http://schemas.openxmlformats.org/officeDocument/2006/math">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sigmoid</a:t>
                </a:r>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函数均有关，因此</a:t>
                </a:r>
                <a14:m>
                  <m:oMath xmlns:m="http://schemas.openxmlformats.org/officeDocument/2006/math">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ℒ</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den>
                    </m:f>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ℒ</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𝒪</m:t>
                        </m:r>
                      </m:den>
                    </m:f>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𝒪</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den>
                    </m:f>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。在这个链式求导中：</a:t>
                </a:r>
                <a14:m>
                  <m:oMath xmlns:m="http://schemas.openxmlformats.org/officeDocument/2006/math">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ℒ</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𝒪</m:t>
                        </m:r>
                      </m:den>
                    </m:f>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与损失函数的定义有关；</a:t>
                </a:r>
                <a14:m>
                  <m:oMath xmlns:m="http://schemas.openxmlformats.org/officeDocument/2006/math">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𝒪</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den>
                    </m:f>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是对</a:t>
                </a:r>
                <a:r>
                  <a:rPr lang="en-US"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sigmoid</a:t>
                </a:r>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函数求导，结果为</a:t>
                </a:r>
                <a14:m>
                  <m:oMath xmlns:m="http://schemas.openxmlformats.org/officeDocument/2006/math">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Sup>
                          <m:sSup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𝑒</m:t>
                            </m:r>
                          </m:e>
                          <m:sup>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sup>
                        </m:sSup>
                      </m:den>
                    </m:f>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Sup>
                          <m:sSup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𝑒</m:t>
                            </m:r>
                          </m:e>
                          <m:sup>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sup>
                        </m:sSup>
                      </m:den>
                    </m:f>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f>
                      <m:f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𝒳</m:t>
                        </m:r>
                      </m:num>
                      <m:den>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𝑑</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den>
                    </m:f>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是加权累加函数</a:t>
                </a:r>
                <a14:m>
                  <m:oMath xmlns:m="http://schemas.openxmlformats.org/officeDocument/2006/math">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𝑜𝑢𝑡</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𝑜𝑢𝑡</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𝑜𝑢𝑡</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3</m:t>
                        </m:r>
                      </m:sub>
                    </m:sSub>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求导，结果为</a:t>
                </a:r>
                <a14:m>
                  <m:oMath xmlns:m="http://schemas.openxmlformats.org/officeDocument/2006/math">
                    <m:sSub>
                      <m:sSubPr>
                        <m:ctrlPr>
                          <a:rPr lang="zh-CN" altLang="zh-CN" b="1"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𝑜𝑢𝑡</m:t>
                        </m:r>
                      </m:e>
                      <m:sub>
                        <m:r>
                          <a:rPr lang="en-US" altLang="zh-CN" b="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228295" y="2816448"/>
                <a:ext cx="6315175" cy="3721403"/>
              </a:xfrm>
              <a:prstGeom prst="rect">
                <a:avLst/>
              </a:prstGeom>
              <a:blipFill>
                <a:blip r:embed="rId4"/>
                <a:stretch>
                  <a:fillRect l="-772" t="-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𝒪</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𝑙𝑜𝑠𝑠</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调整雷同</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733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48773" y="2531104"/>
                <a:ext cx="6315175" cy="3970318"/>
              </a:xfrm>
              <a:prstGeom prst="rect">
                <a:avLst/>
              </a:prstGeom>
            </p:spPr>
            <p:txBody>
              <a:bodyPr wrap="square">
                <a:spAutoFit/>
              </a:bodyPr>
              <a:lstStyle/>
              <a:p>
                <a:pPr algn="ctr">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链式求导</a:t>
                </a:r>
                <a:endPar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dirty="0">
                    <a:solidFill>
                      <a:schemeClr val="bg1"/>
                    </a:solidFill>
                    <a:latin typeface="微软雅黑" panose="020B0503020204020204" pitchFamily="34" charset="-122"/>
                    <a:ea typeface="微软雅黑" panose="020B0503020204020204" pitchFamily="34" charset="-122"/>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a:p>
                <a:pPr marL="285750" indent="-285750">
                  <a:buFont typeface="Wingdings" panose="05000000000000000000" pitchFamily="2" charset="2"/>
                  <a:buChar char="l"/>
                </a:pPr>
                <a:r>
                  <a:rPr lang="zh-CN" altLang="zh-CN" dirty="0">
                    <a:solidFill>
                      <a:schemeClr val="bg1"/>
                    </a:solidFill>
                    <a:latin typeface="微软雅黑" panose="020B0503020204020204" pitchFamily="34" charset="-122"/>
                    <a:ea typeface="微软雅黑" panose="020B0503020204020204" pitchFamily="34" charset="-122"/>
                  </a:rPr>
                  <a:t>因此，假设损失函数</a:t>
                </a:r>
                <a14:m>
                  <m:oMath xmlns:m="http://schemas.openxmlformats.org/officeDocument/2006/math">
                    <m:r>
                      <a:rPr lang="en-US" altLang="zh-CN" i="1">
                        <a:solidFill>
                          <a:schemeClr val="bg1"/>
                        </a:solidFill>
                        <a:latin typeface="Cambria Math" panose="02040503050406030204" pitchFamily="18" charset="0"/>
                      </a:rPr>
                      <m:t>ℒ</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θ</m:t>
                        </m:r>
                      </m:e>
                    </m:d>
                  </m:oMath>
                </a14:m>
                <a:r>
                  <a:rPr lang="zh-CN" altLang="zh-CN" dirty="0">
                    <a:solidFill>
                      <a:schemeClr val="bg1"/>
                    </a:solidFill>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a:solidFill>
                          <a:schemeClr val="bg1"/>
                        </a:solidFill>
                        <a:latin typeface="Cambria Math" panose="02040503050406030204" pitchFamily="18" charset="0"/>
                      </a:rPr>
                      <m:t>θ</m:t>
                    </m:r>
                  </m:oMath>
                </a14:m>
                <a:r>
                  <a:rPr lang="zh-CN" altLang="zh-CN" dirty="0">
                    <a:solidFill>
                      <a:schemeClr val="bg1"/>
                    </a:solidFill>
                    <a:latin typeface="微软雅黑" panose="020B0503020204020204" pitchFamily="34" charset="-122"/>
                    <a:ea typeface="微软雅黑" panose="020B0503020204020204" pitchFamily="34" charset="-122"/>
                  </a:rPr>
                  <a:t>为参数），可使用如下梯度下降算法对参数</a:t>
                </a:r>
                <a14:m>
                  <m:oMath xmlns:m="http://schemas.openxmlformats.org/officeDocument/2006/math">
                    <m:r>
                      <m:rPr>
                        <m:sty m:val="p"/>
                      </m:rPr>
                      <a:rPr lang="en-US" altLang="zh-CN">
                        <a:solidFill>
                          <a:schemeClr val="bg1"/>
                        </a:solidFill>
                        <a:latin typeface="Cambria Math" panose="02040503050406030204" pitchFamily="18" charset="0"/>
                      </a:rPr>
                      <m:t>θ</m:t>
                    </m:r>
                  </m:oMath>
                </a14:m>
                <a:r>
                  <a:rPr lang="zh-CN" altLang="zh-CN" dirty="0">
                    <a:solidFill>
                      <a:schemeClr val="bg1"/>
                    </a:solidFill>
                    <a:latin typeface="微软雅黑" panose="020B0503020204020204" pitchFamily="34" charset="-122"/>
                    <a:ea typeface="微软雅黑" panose="020B0503020204020204" pitchFamily="34" charset="-122"/>
                  </a:rPr>
                  <a:t>进行更新：</a:t>
                </a:r>
                <a14:m>
                  <m:oMath xmlns:m="http://schemas.openxmlformats.org/officeDocument/2006/math">
                    <m:sSup>
                      <m:sSupPr>
                        <m:ctrlPr>
                          <a:rPr lang="zh-CN" altLang="zh-CN" i="1">
                            <a:solidFill>
                              <a:schemeClr val="bg1"/>
                            </a:solidFill>
                            <a:latin typeface="Cambria Math" panose="02040503050406030204" pitchFamily="18" charset="0"/>
                          </a:rPr>
                        </m:ctrlPr>
                      </m:sSupPr>
                      <m:e>
                        <m:r>
                          <m:rPr>
                            <m:sty m:val="p"/>
                          </m:rPr>
                          <a:rPr lang="en-US" altLang="zh-CN">
                            <a:solidFill>
                              <a:schemeClr val="bg1"/>
                            </a:solidFill>
                            <a:latin typeface="Cambria Math" panose="02040503050406030204" pitchFamily="18" charset="0"/>
                          </a:rPr>
                          <m:t>θ</m:t>
                        </m:r>
                      </m:e>
                      <m:sup>
                        <m:r>
                          <a:rPr lang="en-US" altLang="zh-CN" i="1">
                            <a:solidFill>
                              <a:schemeClr val="bg1"/>
                            </a:solidFill>
                            <a:latin typeface="Cambria Math" panose="02040503050406030204" pitchFamily="18" charset="0"/>
                          </a:rPr>
                          <m:t>𝑛𝑒𝑤</m:t>
                        </m:r>
                      </m:sup>
                    </m:sSup>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θ</m:t>
                    </m:r>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η</m:t>
                    </m:r>
                    <m:r>
                      <a:rPr lang="en-US" altLang="zh-CN">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a:solidFill>
                              <a:schemeClr val="bg1"/>
                            </a:solidFill>
                            <a:latin typeface="Cambria Math" panose="02040503050406030204" pitchFamily="18" charset="0"/>
                          </a:rPr>
                          <m:t>𝛻</m:t>
                        </m:r>
                      </m:e>
                      <m:sub>
                        <m:r>
                          <m:rPr>
                            <m:sty m:val="p"/>
                          </m:rPr>
                          <a:rPr lang="en-US" altLang="zh-CN">
                            <a:solidFill>
                              <a:schemeClr val="bg1"/>
                            </a:solidFill>
                            <a:latin typeface="Cambria Math" panose="02040503050406030204" pitchFamily="18" charset="0"/>
                          </a:rPr>
                          <m:t>θ</m:t>
                        </m:r>
                      </m:sub>
                    </m:sSub>
                    <m:r>
                      <a:rPr lang="en-US" altLang="zh-CN" i="1">
                        <a:solidFill>
                          <a:schemeClr val="bg1"/>
                        </a:solidFill>
                        <a:latin typeface="Cambria Math" panose="02040503050406030204" pitchFamily="18" charset="0"/>
                      </a:rPr>
                      <m:t>ℒ</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θ</m:t>
                        </m:r>
                      </m:e>
                    </m:d>
                  </m:oMath>
                </a14:m>
                <a:r>
                  <a:rPr lang="zh-CN" altLang="zh-CN" dirty="0">
                    <a:solidFill>
                      <a:schemeClr val="bg1"/>
                    </a:solidFill>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a:solidFill>
                          <a:schemeClr val="bg1"/>
                        </a:solidFill>
                        <a:latin typeface="Cambria Math" panose="02040503050406030204" pitchFamily="18" charset="0"/>
                      </a:rPr>
                      <m:t>η</m:t>
                    </m:r>
                  </m:oMath>
                </a14:m>
                <a:r>
                  <a:rPr lang="zh-CN" altLang="zh-CN" dirty="0">
                    <a:solidFill>
                      <a:schemeClr val="bg1"/>
                    </a:solidFill>
                    <a:latin typeface="微软雅黑" panose="020B0503020204020204" pitchFamily="34" charset="-122"/>
                    <a:ea typeface="微软雅黑" panose="020B0503020204020204" pitchFamily="34" charset="-122"/>
                  </a:rPr>
                  <a:t>也被称学习速率（</a:t>
                </a:r>
                <a:r>
                  <a:rPr lang="en-US" altLang="zh-CN" dirty="0">
                    <a:solidFill>
                      <a:schemeClr val="bg1"/>
                    </a:solidFill>
                    <a:latin typeface="微软雅黑" panose="020B0503020204020204" pitchFamily="34" charset="-122"/>
                    <a:ea typeface="微软雅黑" panose="020B0503020204020204" pitchFamily="34" charset="-122"/>
                  </a:rPr>
                  <a:t>learning rate</a:t>
                </a:r>
                <a:r>
                  <a:rPr lang="zh-CN" altLang="zh-CN" dirty="0">
                    <a:solidFill>
                      <a:schemeClr val="bg1"/>
                    </a:solidFill>
                    <a:latin typeface="微软雅黑" panose="020B0503020204020204" pitchFamily="34" charset="-122"/>
                    <a:ea typeface="微软雅黑" panose="020B0503020204020204" pitchFamily="34" charset="-122"/>
                  </a:rPr>
                  <a:t>），其大小会影响模型参数收敛速度，</a:t>
                </a:r>
                <a14:m>
                  <m:oMath xmlns:m="http://schemas.openxmlformats.org/officeDocument/2006/math">
                    <m:sSub>
                      <m:sSubPr>
                        <m:ctrlPr>
                          <a:rPr lang="zh-CN" altLang="zh-CN" i="1">
                            <a:solidFill>
                              <a:schemeClr val="bg1"/>
                            </a:solidFill>
                            <a:latin typeface="Cambria Math" panose="02040503050406030204" pitchFamily="18" charset="0"/>
                          </a:rPr>
                        </m:ctrlPr>
                      </m:sSubPr>
                      <m:e>
                        <m:r>
                          <a:rPr lang="en-US" altLang="zh-CN">
                            <a:solidFill>
                              <a:schemeClr val="bg1"/>
                            </a:solidFill>
                            <a:latin typeface="Cambria Math" panose="02040503050406030204" pitchFamily="18" charset="0"/>
                          </a:rPr>
                          <m:t>𝛻</m:t>
                        </m:r>
                      </m:e>
                      <m:sub>
                        <m:r>
                          <m:rPr>
                            <m:sty m:val="p"/>
                          </m:rPr>
                          <a:rPr lang="en-US" altLang="zh-CN">
                            <a:solidFill>
                              <a:schemeClr val="bg1"/>
                            </a:solidFill>
                            <a:latin typeface="Cambria Math" panose="02040503050406030204" pitchFamily="18" charset="0"/>
                          </a:rPr>
                          <m:t>θ</m:t>
                        </m:r>
                      </m:sub>
                    </m:sSub>
                    <m:r>
                      <a:rPr lang="en-US" altLang="zh-CN" i="1">
                        <a:solidFill>
                          <a:schemeClr val="bg1"/>
                        </a:solidFill>
                        <a:latin typeface="Cambria Math" panose="02040503050406030204" pitchFamily="18" charset="0"/>
                      </a:rPr>
                      <m:t>ℒ</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θ</m:t>
                        </m:r>
                      </m:e>
                    </m:d>
                  </m:oMath>
                </a14:m>
                <a:r>
                  <a:rPr lang="zh-CN" altLang="zh-CN" dirty="0">
                    <a:solidFill>
                      <a:schemeClr val="bg1"/>
                    </a:solidFill>
                    <a:latin typeface="微软雅黑" panose="020B0503020204020204" pitchFamily="34" charset="-122"/>
                    <a:ea typeface="微软雅黑" panose="020B0503020204020204" pitchFamily="34" charset="-122"/>
                  </a:rPr>
                  <a:t>是损失函数对参数</a:t>
                </a:r>
                <a14:m>
                  <m:oMath xmlns:m="http://schemas.openxmlformats.org/officeDocument/2006/math">
                    <m:r>
                      <m:rPr>
                        <m:sty m:val="p"/>
                      </m:rPr>
                      <a:rPr lang="en-US" altLang="zh-CN">
                        <a:solidFill>
                          <a:schemeClr val="bg1"/>
                        </a:solidFill>
                        <a:latin typeface="Cambria Math" panose="02040503050406030204" pitchFamily="18" charset="0"/>
                      </a:rPr>
                      <m:t>θ</m:t>
                    </m:r>
                  </m:oMath>
                </a14:m>
                <a:r>
                  <a:rPr lang="zh-CN" altLang="zh-CN" dirty="0">
                    <a:solidFill>
                      <a:schemeClr val="bg1"/>
                    </a:solidFill>
                    <a:latin typeface="微软雅黑" panose="020B0503020204020204" pitchFamily="34" charset="-122"/>
                    <a:ea typeface="微软雅黑" panose="020B0503020204020204" pitchFamily="34" charset="-122"/>
                  </a:rPr>
                  <a:t>求偏导结果。</a:t>
                </a:r>
                <a:r>
                  <a:rPr lang="zh-CN" altLang="zh-CN" b="1" dirty="0">
                    <a:solidFill>
                      <a:srgbClr val="FF0000"/>
                    </a:solidFill>
                    <a:latin typeface="微软雅黑" panose="020B0503020204020204" pitchFamily="34" charset="-122"/>
                    <a:ea typeface="微软雅黑" panose="020B0503020204020204" pitchFamily="34" charset="-122"/>
                  </a:rPr>
                  <a:t>神经网络中任意一个参数相对于损失函数的导数都可通过链式求导得到（这一求导过程可视为误差后向传播过程）</a:t>
                </a:r>
                <a:r>
                  <a:rPr lang="zh-CN" altLang="zh-CN" dirty="0">
                    <a:solidFill>
                      <a:schemeClr val="bg1"/>
                    </a:solidFill>
                    <a:latin typeface="微软雅黑" panose="020B0503020204020204" pitchFamily="34" charset="-122"/>
                    <a:ea typeface="微软雅黑" panose="020B0503020204020204" pitchFamily="34" charset="-122"/>
                  </a:rPr>
                  <a:t>。</a:t>
                </a: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48773" y="2531104"/>
                <a:ext cx="6315175" cy="3970318"/>
              </a:xfrm>
              <a:prstGeom prst="rect">
                <a:avLst/>
              </a:prstGeom>
              <a:blipFill>
                <a:blip r:embed="rId4"/>
                <a:stretch>
                  <a:fillRect l="-579" t="-920" r="-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𝒪</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𝑙𝑜𝑠𝑠</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调整雷同</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43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8" name="图片 7">
            <a:extLst>
              <a:ext uri="{FF2B5EF4-FFF2-40B4-BE49-F238E27FC236}">
                <a16:creationId xmlns:a16="http://schemas.microsoft.com/office/drawing/2014/main" id="{4FE59071-F10B-4F38-BB91-6D335FD13FB6}"/>
              </a:ext>
            </a:extLst>
          </p:cNvPr>
          <p:cNvPicPr>
            <a:picLocks noChangeAspect="1"/>
          </p:cNvPicPr>
          <p:nvPr/>
        </p:nvPicPr>
        <p:blipFill>
          <a:blip r:embed="rId3"/>
          <a:stretch>
            <a:fillRect/>
          </a:stretch>
        </p:blipFill>
        <p:spPr>
          <a:xfrm>
            <a:off x="6721831" y="2730230"/>
            <a:ext cx="5088541" cy="2423256"/>
          </a:xfrm>
          <a:prstGeom prst="rect">
            <a:avLst/>
          </a:prstGeom>
        </p:spPr>
      </p:pic>
      <p:sp>
        <p:nvSpPr>
          <p:cNvPr id="9" name="矩形: 圆角 6">
            <a:extLst>
              <a:ext uri="{FF2B5EF4-FFF2-40B4-BE49-F238E27FC236}">
                <a16:creationId xmlns:a16="http://schemas.microsoft.com/office/drawing/2014/main" id="{A2B98877-44E5-46D0-BB7B-257A1D851CA1}"/>
              </a:ext>
            </a:extLst>
          </p:cNvPr>
          <p:cNvSpPr/>
          <p:nvPr/>
        </p:nvSpPr>
        <p:spPr>
          <a:xfrm>
            <a:off x="166688" y="2451359"/>
            <a:ext cx="6376783" cy="389107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401E96-C60D-4A69-B521-ADB13B72E9CF}"/>
                  </a:ext>
                </a:extLst>
              </p:cNvPr>
              <p:cNvSpPr/>
              <p:nvPr/>
            </p:nvSpPr>
            <p:spPr>
              <a:xfrm>
                <a:off x="148773" y="2531104"/>
                <a:ext cx="6315175" cy="3979872"/>
              </a:xfrm>
              <a:prstGeom prst="rect">
                <a:avLst/>
              </a:prstGeom>
            </p:spPr>
            <p:txBody>
              <a:bodyPr wrap="square">
                <a:spAutoFit/>
              </a:bodyPr>
              <a:lstStyle/>
              <a:p>
                <a:pPr algn="ctr">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通过链式求导调整</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调整</a:t>
                </a:r>
                <a14:m>
                  <m:oMath xmlns:m="http://schemas.openxmlformats.org/officeDocument/2006/math">
                    <m:sSub>
                      <m:sSubPr>
                        <m:ctrlPr>
                          <a:rPr lang="zh-CN" altLang="zh-CN"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𝑤</m:t>
                        </m:r>
                      </m:e>
                      <m:sub>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endPar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5.6</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中，参数</a:t>
                </a:r>
                <a14:m>
                  <m:oMath xmlns:m="http://schemas.openxmlformats.org/officeDocument/2006/math">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在下一轮迭代中的取值被调整为：</a:t>
                </a:r>
                <a14:m>
                  <m:oMath xmlns:m="http://schemas.openxmlformats.org/officeDocument/2006/math">
                    <m:sSubSup>
                      <m:sSubSupPr>
                        <m:ctrlPr>
                          <a:rPr lang="zh-CN" altLang="zh-CN" i="1">
                            <a:solidFill>
                              <a:schemeClr val="bg1"/>
                            </a:solidFill>
                            <a:latin typeface="Cambria Math" panose="02040503050406030204" pitchFamily="18" charset="0"/>
                            <a:ea typeface="微软雅黑" panose="020B0503020204020204" pitchFamily="34" charset="-122"/>
                          </a:rPr>
                        </m:ctrlPr>
                      </m:sSubSup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up>
                        <m:r>
                          <a:rPr lang="en-US" altLang="zh-CN">
                            <a:solidFill>
                              <a:schemeClr val="bg1"/>
                            </a:solidFill>
                            <a:latin typeface="Cambria Math" panose="02040503050406030204" pitchFamily="18" charset="0"/>
                            <a:ea typeface="微软雅黑" panose="020B0503020204020204" pitchFamily="34" charset="-122"/>
                          </a:rPr>
                          <m:t>𝑛𝑒𝑤</m:t>
                        </m:r>
                      </m:sup>
                    </m:sSubSup>
                    <m:r>
                      <a:rPr lang="en-US" altLang="zh-CN">
                        <a:solidFill>
                          <a:schemeClr val="bg1"/>
                        </a:solidFill>
                        <a:latin typeface="Cambria Math" panose="02040503050406030204" pitchFamily="18" charset="0"/>
                        <a:ea typeface="微软雅黑" panose="020B0503020204020204" pitchFamily="34" charset="-122"/>
                      </a:rPr>
                      <m:t>=</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r>
                      <a:rPr lang="en-US" altLang="zh-CN">
                        <a:solidFill>
                          <a:schemeClr val="bg1"/>
                        </a:solidFill>
                        <a:latin typeface="Cambria Math" panose="02040503050406030204" pitchFamily="18" charset="0"/>
                        <a:ea typeface="微软雅黑" panose="020B0503020204020204" pitchFamily="34" charset="-122"/>
                      </a:rPr>
                      <m:t>−</m:t>
                    </m:r>
                    <m:r>
                      <m:rPr>
                        <m:sty m:val="p"/>
                      </m:rPr>
                      <a:rPr lang="en-US" altLang="zh-CN">
                        <a:solidFill>
                          <a:schemeClr val="bg1"/>
                        </a:solidFill>
                        <a:latin typeface="Cambria Math" panose="02040503050406030204" pitchFamily="18" charset="0"/>
                        <a:ea typeface="微软雅黑" panose="020B0503020204020204" pitchFamily="34" charset="-122"/>
                      </a:rPr>
                      <m:t>η</m:t>
                    </m:r>
                    <m:r>
                      <a:rPr lang="en-US" altLang="zh-CN">
                        <a:solidFill>
                          <a:schemeClr val="bg1"/>
                        </a:solidFill>
                        <a:latin typeface="Cambria Math" panose="02040503050406030204" pitchFamily="18" charset="0"/>
                        <a:ea typeface="微软雅黑" panose="020B0503020204020204" pitchFamily="34" charset="-122"/>
                      </a:rPr>
                      <m:t>×</m:t>
                    </m:r>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ℒ</m:t>
                        </m:r>
                      </m:num>
                      <m:den>
                        <m:r>
                          <a:rPr lang="en-US" altLang="zh-CN">
                            <a:solidFill>
                              <a:schemeClr val="bg1"/>
                            </a:solidFill>
                            <a:latin typeface="Cambria Math" panose="02040503050406030204" pitchFamily="18" charset="0"/>
                            <a:ea typeface="微软雅黑" panose="020B0503020204020204" pitchFamily="34" charset="-122"/>
                          </a:rPr>
                          <m:t>𝑑</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den>
                    </m:f>
                    <m:r>
                      <a:rPr lang="en-US" altLang="zh-CN">
                        <a:solidFill>
                          <a:schemeClr val="bg1"/>
                        </a:solidFill>
                        <a:latin typeface="Cambria Math" panose="02040503050406030204" pitchFamily="18" charset="0"/>
                        <a:ea typeface="微软雅黑" panose="020B0503020204020204" pitchFamily="34" charset="-122"/>
                      </a:rPr>
                      <m:t>=</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r>
                      <a:rPr lang="en-US" altLang="zh-CN">
                        <a:solidFill>
                          <a:schemeClr val="bg1"/>
                        </a:solidFill>
                        <a:latin typeface="Cambria Math" panose="02040503050406030204" pitchFamily="18" charset="0"/>
                        <a:ea typeface="微软雅黑" panose="020B0503020204020204" pitchFamily="34" charset="-122"/>
                      </a:rPr>
                      <m:t>−</m:t>
                    </m:r>
                    <m:r>
                      <m:rPr>
                        <m:sty m:val="p"/>
                      </m:rPr>
                      <a:rPr lang="en-US" altLang="zh-CN">
                        <a:solidFill>
                          <a:schemeClr val="bg1"/>
                        </a:solidFill>
                        <a:latin typeface="Cambria Math" panose="02040503050406030204" pitchFamily="18" charset="0"/>
                        <a:ea typeface="微软雅黑" panose="020B0503020204020204" pitchFamily="34" charset="-122"/>
                      </a:rPr>
                      <m:t>η</m:t>
                    </m:r>
                    <m:r>
                      <a:rPr lang="en-US" altLang="zh-CN">
                        <a:solidFill>
                          <a:schemeClr val="bg1"/>
                        </a:solidFill>
                        <a:latin typeface="Cambria Math" panose="02040503050406030204" pitchFamily="18" charset="0"/>
                        <a:ea typeface="微软雅黑" panose="020B0503020204020204" pitchFamily="34" charset="-122"/>
                      </a:rPr>
                      <m:t>×</m:t>
                    </m:r>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ℒ</m:t>
                        </m:r>
                      </m:num>
                      <m:den>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𝒪</m:t>
                        </m:r>
                      </m:den>
                    </m:f>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𝒪</m:t>
                        </m:r>
                      </m:num>
                      <m:den>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𝒳</m:t>
                        </m:r>
                      </m:den>
                    </m:f>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𝒳</m:t>
                        </m:r>
                      </m:num>
                      <m:den>
                        <m:r>
                          <a:rPr lang="en-US" altLang="zh-CN">
                            <a:solidFill>
                              <a:schemeClr val="bg1"/>
                            </a:solidFill>
                            <a:latin typeface="Cambria Math" panose="02040503050406030204" pitchFamily="18" charset="0"/>
                            <a:ea typeface="微软雅黑" panose="020B0503020204020204" pitchFamily="34" charset="-122"/>
                          </a:rPr>
                          <m:t>𝑑</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den>
                    </m:f>
                    <m:r>
                      <a:rPr lang="en-US" altLang="zh-CN">
                        <a:solidFill>
                          <a:schemeClr val="bg1"/>
                        </a:solidFill>
                        <a:latin typeface="Cambria Math" panose="02040503050406030204" pitchFamily="18" charset="0"/>
                        <a:ea typeface="微软雅黑" panose="020B0503020204020204" pitchFamily="34" charset="-122"/>
                      </a:rPr>
                      <m:t>=</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1</m:t>
                        </m:r>
                      </m:sub>
                    </m:sSub>
                    <m:r>
                      <a:rPr lang="en-US" altLang="zh-CN">
                        <a:solidFill>
                          <a:schemeClr val="bg1"/>
                        </a:solidFill>
                        <a:latin typeface="Cambria Math" panose="02040503050406030204" pitchFamily="18" charset="0"/>
                        <a:ea typeface="微软雅黑" panose="020B0503020204020204" pitchFamily="34" charset="-122"/>
                      </a:rPr>
                      <m:t>−</m:t>
                    </m:r>
                    <m:r>
                      <m:rPr>
                        <m:sty m:val="p"/>
                      </m:rPr>
                      <a:rPr lang="en-US" altLang="zh-CN">
                        <a:solidFill>
                          <a:schemeClr val="bg1"/>
                        </a:solidFill>
                        <a:latin typeface="Cambria Math" panose="02040503050406030204" pitchFamily="18" charset="0"/>
                        <a:ea typeface="微软雅黑" panose="020B0503020204020204" pitchFamily="34" charset="-122"/>
                      </a:rPr>
                      <m:t>η</m:t>
                    </m:r>
                    <m:r>
                      <a:rPr lang="en-US" altLang="zh-CN">
                        <a:solidFill>
                          <a:schemeClr val="bg1"/>
                        </a:solidFill>
                        <a:latin typeface="Cambria Math" panose="02040503050406030204" pitchFamily="18" charset="0"/>
                        <a:ea typeface="微软雅黑" panose="020B0503020204020204" pitchFamily="34" charset="-122"/>
                      </a:rPr>
                      <m:t>×</m:t>
                    </m:r>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ℒ</m:t>
                        </m:r>
                      </m:num>
                      <m:den>
                        <m:r>
                          <a:rPr lang="en-US" altLang="zh-CN">
                            <a:solidFill>
                              <a:schemeClr val="bg1"/>
                            </a:solidFill>
                            <a:latin typeface="Cambria Math" panose="02040503050406030204" pitchFamily="18" charset="0"/>
                            <a:ea typeface="微软雅黑" panose="020B0503020204020204" pitchFamily="34" charset="-122"/>
                          </a:rPr>
                          <m:t>𝑑</m:t>
                        </m:r>
                        <m:r>
                          <a:rPr lang="en-US" altLang="zh-CN">
                            <a:solidFill>
                              <a:schemeClr val="bg1"/>
                            </a:solidFill>
                            <a:latin typeface="Cambria Math" panose="02040503050406030204" pitchFamily="18" charset="0"/>
                            <a:ea typeface="微软雅黑" panose="020B0503020204020204" pitchFamily="34" charset="-122"/>
                          </a:rPr>
                          <m:t>𝒪</m:t>
                        </m:r>
                      </m:den>
                    </m:f>
                    <m:r>
                      <a:rPr lang="en-US" altLang="zh-CN">
                        <a:solidFill>
                          <a:schemeClr val="bg1"/>
                        </a:solidFill>
                        <a:latin typeface="Cambria Math" panose="02040503050406030204" pitchFamily="18" charset="0"/>
                        <a:ea typeface="微软雅黑" panose="020B0503020204020204" pitchFamily="34" charset="-122"/>
                      </a:rPr>
                      <m:t>×</m:t>
                    </m:r>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1</m:t>
                        </m:r>
                      </m:num>
                      <m:den>
                        <m:r>
                          <a:rPr lang="en-US" altLang="zh-CN">
                            <a:solidFill>
                              <a:schemeClr val="bg1"/>
                            </a:solidFill>
                            <a:latin typeface="Cambria Math" panose="02040503050406030204" pitchFamily="18" charset="0"/>
                            <a:ea typeface="微软雅黑" panose="020B0503020204020204" pitchFamily="34" charset="-122"/>
                          </a:rPr>
                          <m:t>1+</m:t>
                        </m:r>
                        <m:sSup>
                          <m:sSupPr>
                            <m:ctrlPr>
                              <a:rPr lang="zh-CN" altLang="zh-CN" i="1">
                                <a:solidFill>
                                  <a:schemeClr val="bg1"/>
                                </a:solidFill>
                                <a:latin typeface="Cambria Math" panose="02040503050406030204" pitchFamily="18" charset="0"/>
                                <a:ea typeface="微软雅黑" panose="020B0503020204020204" pitchFamily="34" charset="-122"/>
                              </a:rPr>
                            </m:ctrlPr>
                          </m:sSupPr>
                          <m:e>
                            <m:r>
                              <a:rPr lang="en-US" altLang="zh-CN">
                                <a:solidFill>
                                  <a:schemeClr val="bg1"/>
                                </a:solidFill>
                                <a:latin typeface="Cambria Math" panose="02040503050406030204" pitchFamily="18" charset="0"/>
                                <a:ea typeface="微软雅黑" panose="020B0503020204020204" pitchFamily="34" charset="-122"/>
                              </a:rPr>
                              <m:t>𝑒</m:t>
                            </m:r>
                          </m:e>
                          <m:sup>
                            <m:r>
                              <a:rPr lang="en-US" altLang="zh-CN">
                                <a:solidFill>
                                  <a:schemeClr val="bg1"/>
                                </a:solidFill>
                                <a:latin typeface="Cambria Math" panose="02040503050406030204" pitchFamily="18" charset="0"/>
                                <a:ea typeface="微软雅黑" panose="020B0503020204020204" pitchFamily="34" charset="-122"/>
                              </a:rPr>
                              <m:t>−</m:t>
                            </m:r>
                            <m:r>
                              <a:rPr lang="en-US" altLang="zh-CN">
                                <a:solidFill>
                                  <a:schemeClr val="bg1"/>
                                </a:solidFill>
                                <a:latin typeface="Cambria Math" panose="02040503050406030204" pitchFamily="18" charset="0"/>
                                <a:ea typeface="微软雅黑" panose="020B0503020204020204" pitchFamily="34" charset="-122"/>
                              </a:rPr>
                              <m:t>𝒳</m:t>
                            </m:r>
                          </m:sup>
                        </m:sSup>
                      </m:den>
                    </m:f>
                    <m:r>
                      <a:rPr lang="en-US" altLang="zh-CN">
                        <a:solidFill>
                          <a:schemeClr val="bg1"/>
                        </a:solidFill>
                        <a:latin typeface="Cambria Math" panose="02040503050406030204" pitchFamily="18" charset="0"/>
                        <a:ea typeface="微软雅黑" panose="020B0503020204020204" pitchFamily="34" charset="-122"/>
                      </a:rPr>
                      <m:t>×(1−</m:t>
                    </m:r>
                    <m:f>
                      <m:fPr>
                        <m:ctrlPr>
                          <a:rPr lang="zh-CN" altLang="zh-CN" i="1">
                            <a:solidFill>
                              <a:schemeClr val="bg1"/>
                            </a:solidFill>
                            <a:latin typeface="Cambria Math" panose="02040503050406030204" pitchFamily="18" charset="0"/>
                            <a:ea typeface="微软雅黑" panose="020B0503020204020204" pitchFamily="34" charset="-122"/>
                          </a:rPr>
                        </m:ctrlPr>
                      </m:fPr>
                      <m:num>
                        <m:r>
                          <a:rPr lang="en-US" altLang="zh-CN">
                            <a:solidFill>
                              <a:schemeClr val="bg1"/>
                            </a:solidFill>
                            <a:latin typeface="Cambria Math" panose="02040503050406030204" pitchFamily="18" charset="0"/>
                            <a:ea typeface="微软雅黑" panose="020B0503020204020204" pitchFamily="34" charset="-122"/>
                          </a:rPr>
                          <m:t>1</m:t>
                        </m:r>
                      </m:num>
                      <m:den>
                        <m:r>
                          <a:rPr lang="en-US" altLang="zh-CN">
                            <a:solidFill>
                              <a:schemeClr val="bg1"/>
                            </a:solidFill>
                            <a:latin typeface="Cambria Math" panose="02040503050406030204" pitchFamily="18" charset="0"/>
                            <a:ea typeface="微软雅黑" panose="020B0503020204020204" pitchFamily="34" charset="-122"/>
                          </a:rPr>
                          <m:t>1+</m:t>
                        </m:r>
                        <m:sSup>
                          <m:sSupPr>
                            <m:ctrlPr>
                              <a:rPr lang="zh-CN" altLang="zh-CN" i="1">
                                <a:solidFill>
                                  <a:schemeClr val="bg1"/>
                                </a:solidFill>
                                <a:latin typeface="Cambria Math" panose="02040503050406030204" pitchFamily="18" charset="0"/>
                                <a:ea typeface="微软雅黑" panose="020B0503020204020204" pitchFamily="34" charset="-122"/>
                              </a:rPr>
                            </m:ctrlPr>
                          </m:sSupPr>
                          <m:e>
                            <m:r>
                              <a:rPr lang="en-US" altLang="zh-CN">
                                <a:solidFill>
                                  <a:schemeClr val="bg1"/>
                                </a:solidFill>
                                <a:latin typeface="Cambria Math" panose="02040503050406030204" pitchFamily="18" charset="0"/>
                                <a:ea typeface="微软雅黑" panose="020B0503020204020204" pitchFamily="34" charset="-122"/>
                              </a:rPr>
                              <m:t>𝑒</m:t>
                            </m:r>
                          </m:e>
                          <m:sup>
                            <m:r>
                              <a:rPr lang="en-US" altLang="zh-CN">
                                <a:solidFill>
                                  <a:schemeClr val="bg1"/>
                                </a:solidFill>
                                <a:latin typeface="Cambria Math" panose="02040503050406030204" pitchFamily="18" charset="0"/>
                                <a:ea typeface="微软雅黑" panose="020B0503020204020204" pitchFamily="34" charset="-122"/>
                              </a:rPr>
                              <m:t>−</m:t>
                            </m:r>
                            <m:r>
                              <a:rPr lang="en-US" altLang="zh-CN">
                                <a:solidFill>
                                  <a:schemeClr val="bg1"/>
                                </a:solidFill>
                                <a:latin typeface="Cambria Math" panose="02040503050406030204" pitchFamily="18" charset="0"/>
                                <a:ea typeface="微软雅黑" panose="020B0503020204020204" pitchFamily="34" charset="-122"/>
                              </a:rPr>
                              <m:t>𝒳</m:t>
                            </m:r>
                          </m:sup>
                        </m:sSup>
                      </m:den>
                    </m:f>
                    <m:r>
                      <a:rPr lang="en-US" altLang="zh-CN">
                        <a:solidFill>
                          <a:schemeClr val="bg1"/>
                        </a:solidFill>
                        <a:latin typeface="Cambria Math" panose="02040503050406030204" pitchFamily="18" charset="0"/>
                        <a:ea typeface="微软雅黑" panose="020B0503020204020204" pitchFamily="34" charset="-122"/>
                      </a:rPr>
                      <m:t>)×</m:t>
                    </m:r>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𝑜𝑢𝑡</m:t>
                        </m:r>
                      </m:e>
                      <m:sub>
                        <m:r>
                          <a:rPr lang="en-US" altLang="zh-CN">
                            <a:solidFill>
                              <a:schemeClr val="bg1"/>
                            </a:solidFill>
                            <a:latin typeface="Cambria Math" panose="02040503050406030204" pitchFamily="18" charset="0"/>
                            <a:ea typeface="微软雅黑" panose="020B0503020204020204" pitchFamily="34" charset="-122"/>
                          </a:rPr>
                          <m:t>1</m:t>
                        </m:r>
                      </m:sub>
                    </m:sSub>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按照同样的方法，可调整</a:t>
                </a:r>
                <a14:m>
                  <m:oMath xmlns:m="http://schemas.openxmlformats.org/officeDocument/2006/math">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2</m:t>
                        </m:r>
                      </m:sub>
                    </m:sSub>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i="1">
                            <a:solidFill>
                              <a:schemeClr val="bg1"/>
                            </a:solidFill>
                            <a:latin typeface="Cambria Math" panose="02040503050406030204" pitchFamily="18" charset="0"/>
                            <a:ea typeface="微软雅黑" panose="020B0503020204020204" pitchFamily="34" charset="-122"/>
                          </a:rPr>
                        </m:ctrlPr>
                      </m:sSubPr>
                      <m:e>
                        <m:r>
                          <a:rPr lang="en-US" altLang="zh-CN">
                            <a:solidFill>
                              <a:schemeClr val="bg1"/>
                            </a:solidFill>
                            <a:latin typeface="Cambria Math" panose="02040503050406030204" pitchFamily="18" charset="0"/>
                            <a:ea typeface="微软雅黑" panose="020B0503020204020204" pitchFamily="34" charset="-122"/>
                          </a:rPr>
                          <m:t>𝑤</m:t>
                        </m:r>
                      </m:e>
                      <m:sub>
                        <m:r>
                          <a:rPr lang="en-US" altLang="zh-CN">
                            <a:solidFill>
                              <a:schemeClr val="bg1"/>
                            </a:solidFill>
                            <a:latin typeface="Cambria Math" panose="02040503050406030204" pitchFamily="18" charset="0"/>
                            <a:ea typeface="微软雅黑" panose="020B0503020204020204" pitchFamily="34" charset="-122"/>
                          </a:rPr>
                          <m:t>3</m:t>
                        </m:r>
                      </m:sub>
                    </m:sSub>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lang="en-US" altLang="zh-CN">
                        <a:solidFill>
                          <a:schemeClr val="bg1"/>
                        </a:solidFill>
                        <a:latin typeface="Cambria Math" panose="02040503050406030204" pitchFamily="18" charset="0"/>
                        <a:ea typeface="微软雅黑" panose="020B0503020204020204" pitchFamily="34" charset="-122"/>
                      </a:rPr>
                      <m:t>ℒ</m:t>
                    </m:r>
                    <m:d>
                      <m:dPr>
                        <m:ctrlPr>
                          <a:rPr lang="zh-CN" altLang="zh-CN" i="1">
                            <a:solidFill>
                              <a:schemeClr val="bg1"/>
                            </a:solidFill>
                            <a:latin typeface="Cambria Math" panose="02040503050406030204" pitchFamily="18" charset="0"/>
                            <a:ea typeface="微软雅黑" panose="020B0503020204020204" pitchFamily="34" charset="-122"/>
                          </a:rPr>
                        </m:ctrlPr>
                      </m:dPr>
                      <m:e>
                        <m:r>
                          <m:rPr>
                            <m:sty m:val="p"/>
                          </m:rPr>
                          <a:rPr lang="en-US" altLang="zh-CN">
                            <a:solidFill>
                              <a:schemeClr val="bg1"/>
                            </a:solidFill>
                            <a:latin typeface="Cambria Math" panose="02040503050406030204" pitchFamily="18" charset="0"/>
                            <a:ea typeface="微软雅黑" panose="020B0503020204020204" pitchFamily="34" charset="-122"/>
                          </a:rPr>
                          <m:t>θ</m:t>
                        </m:r>
                      </m:e>
                    </m:d>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会以最快下降方式逐渐减少，直至减少到最小值（即全局最小值）。</a:t>
                </a:r>
              </a:p>
              <a:p>
                <a:pPr marL="285750" indent="-285750">
                  <a:buFont typeface="Wingdings" panose="05000000000000000000" pitchFamily="2" charset="2"/>
                  <a:buChar char="l"/>
                </a:pPr>
                <a:endParaRPr lang="zh-CN" altLang="zh-CN" dirty="0">
                  <a:solidFill>
                    <a:schemeClr val="bg1"/>
                  </a:solidFill>
                  <a:latin typeface="微软雅黑" panose="020B0503020204020204" pitchFamily="34" charset="-122"/>
                  <a:ea typeface="微软雅黑" panose="020B0503020204020204" pitchFamily="34" charset="-122"/>
                </a:endParaRPr>
              </a:p>
              <a:p>
                <a:pPr>
                  <a:buClr>
                    <a:schemeClr val="bg1"/>
                  </a:buClr>
                  <a:buSzPct val="80000"/>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3401E96-C60D-4A69-B521-ADB13B72E9CF}"/>
                  </a:ext>
                </a:extLst>
              </p:cNvPr>
              <p:cNvSpPr>
                <a:spLocks noRot="1" noChangeAspect="1" noMove="1" noResize="1" noEditPoints="1" noAdjustHandles="1" noChangeArrowheads="1" noChangeShapeType="1" noTextEdit="1"/>
              </p:cNvSpPr>
              <p:nvPr/>
            </p:nvSpPr>
            <p:spPr>
              <a:xfrm>
                <a:off x="148773" y="2531104"/>
                <a:ext cx="6315175" cy="3979872"/>
              </a:xfrm>
              <a:prstGeom prst="rect">
                <a:avLst/>
              </a:prstGeom>
              <a:blipFill>
                <a:blip r:embed="rId4"/>
                <a:stretch>
                  <a:fillRect l="-579" t="-919" r="-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65CB01-92A3-443E-A48D-9A76D23A2AB1}"/>
                  </a:ext>
                </a:extLst>
              </p:cNvPr>
              <p:cNvSpPr/>
              <p:nvPr/>
            </p:nvSpPr>
            <p:spPr>
              <a:xfrm>
                <a:off x="590145" y="1429392"/>
                <a:ext cx="10765275" cy="787523"/>
              </a:xfrm>
              <a:prstGeom prst="rect">
                <a:avLst/>
              </a:prstGeom>
            </p:spPr>
            <p:txBody>
              <a:bodyPr wrap="square">
                <a:spAutoFit/>
              </a:bodyPr>
              <a:lstStyle/>
              <a:p>
                <a:pPr algn="ctr">
                  <a:lnSpc>
                    <a:spcPct val="150000"/>
                  </a:lnSpc>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模型预测结果</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𝒪</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与真实结果之间的损失误差</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𝑙𝑜𝑠𝑠</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由所定义的损失函数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ℒ</m:t>
                    </m:r>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计算得到。现在的问题是如何根据这个误差来优化调整连接权重系数</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（未出现的神经网络其它参数</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调整雷同</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），使得训练得到的模型尽可能输出预期结果。</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7965CB01-92A3-443E-A48D-9A76D23A2AB1}"/>
                  </a:ext>
                </a:extLst>
              </p:cNvPr>
              <p:cNvSpPr>
                <a:spLocks noRot="1" noChangeAspect="1" noMove="1" noResize="1" noEditPoints="1" noAdjustHandles="1" noChangeArrowheads="1" noChangeShapeType="1" noTextEdit="1"/>
              </p:cNvSpPr>
              <p:nvPr/>
            </p:nvSpPr>
            <p:spPr>
              <a:xfrm>
                <a:off x="590145" y="1429392"/>
                <a:ext cx="10765275" cy="787523"/>
              </a:xfrm>
              <a:prstGeom prst="rect">
                <a:avLst/>
              </a:prstGeom>
              <a:blipFill>
                <a:blip r:embed="rId5"/>
                <a:stretch>
                  <a:fillRect b="-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77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神经网络参数优化：梯度下降的方法</a:t>
              </a:r>
            </a:p>
          </p:txBody>
        </p:sp>
      </p:grpSp>
      <p:sp>
        <p:nvSpPr>
          <p:cNvPr id="13" name="矩形: 圆角 6">
            <a:extLst>
              <a:ext uri="{FF2B5EF4-FFF2-40B4-BE49-F238E27FC236}">
                <a16:creationId xmlns:a16="http://schemas.microsoft.com/office/drawing/2014/main" id="{EE0079DB-5DC7-4765-8C90-8B3B42AC8D4B}"/>
              </a:ext>
            </a:extLst>
          </p:cNvPr>
          <p:cNvSpPr/>
          <p:nvPr/>
        </p:nvSpPr>
        <p:spPr>
          <a:xfrm>
            <a:off x="1108684" y="2244110"/>
            <a:ext cx="10341037" cy="402698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D28EF23-9DF5-44CA-A275-2B793EE66407}"/>
                  </a:ext>
                </a:extLst>
              </p:cNvPr>
              <p:cNvSpPr/>
              <p:nvPr/>
            </p:nvSpPr>
            <p:spPr>
              <a:xfrm>
                <a:off x="1190016" y="2366253"/>
                <a:ext cx="10178375" cy="3782702"/>
              </a:xfrm>
              <a:prstGeom prst="rect">
                <a:avLst/>
              </a:prstGeom>
            </p:spPr>
            <p:txBody>
              <a:bodyPr wrap="square">
                <a:spAutoFit/>
              </a:bodyPr>
              <a:lstStyle/>
              <a:p>
                <a:pPr marL="342900" indent="-342900">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批量梯度下降</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a:t>
                </a:r>
                <a:r>
                  <a:rPr lang="zh-CN" altLang="zh-CN"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整个</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训练集上计算损失误差</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d>
                      <m:d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θ</m:t>
                        </m:r>
                      </m:e>
                    </m:d>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。如果数据集较大，则会因内存容量不足而无法完成梯度计算。</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Clr>
                    <a:schemeClr val="bg1"/>
                  </a:buClr>
                  <a:buSzPct val="80000"/>
                  <a:buFont typeface="Wingdings" panose="05000000000000000000" pitchFamily="2" charset="2"/>
                  <a:buChar char="u"/>
                </a:pP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随机梯度下降</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使用训练集中每个训练样本计算</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d>
                      <m:d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θ</m:t>
                        </m:r>
                      </m:e>
                    </m:d>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来分别更新参数。因为</a:t>
                </a:r>
                <a:r>
                  <a:rPr lang="zh-CN" altLang="zh-CN"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随机梯度下降每次迭代只使用一个样本，导致梯度方向具有很大的波动，因此其收敛速度通常较慢</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。尽管如此，随机梯度下降的随机性有助于跳出局部最优解，有时可能找到更好的解。</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小批量梯度下降</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选取训练集中小批量样本计算</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ℒ</m:t>
                    </m:r>
                    <m:d>
                      <m:d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θ</m:t>
                        </m:r>
                      </m:e>
                    </m:d>
                  </m:oMath>
                </a14:m>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，根据每一批量样本所得到的累加误差来更新参数，这样可保证训练过程更稳定，而且采用批量训练方法也可利用矩阵计算优势，因此其成为目前最常用的梯度下降算法</a:t>
                </a:r>
              </a:p>
            </p:txBody>
          </p:sp>
        </mc:Choice>
        <mc:Fallback xmlns="">
          <p:sp>
            <p:nvSpPr>
              <p:cNvPr id="14" name="矩形 13">
                <a:extLst>
                  <a:ext uri="{FF2B5EF4-FFF2-40B4-BE49-F238E27FC236}">
                    <a16:creationId xmlns:a16="http://schemas.microsoft.com/office/drawing/2014/main" id="{3D28EF23-9DF5-44CA-A275-2B793EE66407}"/>
                  </a:ext>
                </a:extLst>
              </p:cNvPr>
              <p:cNvSpPr>
                <a:spLocks noRot="1" noChangeAspect="1" noMove="1" noResize="1" noEditPoints="1" noAdjustHandles="1" noChangeArrowheads="1" noChangeShapeType="1" noTextEdit="1"/>
              </p:cNvSpPr>
              <p:nvPr/>
            </p:nvSpPr>
            <p:spPr>
              <a:xfrm>
                <a:off x="1190016" y="2366253"/>
                <a:ext cx="10178375" cy="3782702"/>
              </a:xfrm>
              <a:prstGeom prst="rect">
                <a:avLst/>
              </a:prstGeom>
              <a:blipFill>
                <a:blip r:embed="rId3"/>
                <a:stretch>
                  <a:fillRect l="-419" t="-966" r="-778" b="-2415"/>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949C25A1-6039-4B1C-8F1F-BBF9D4CD71FD}"/>
              </a:ext>
            </a:extLst>
          </p:cNvPr>
          <p:cNvSpPr/>
          <p:nvPr/>
        </p:nvSpPr>
        <p:spPr>
          <a:xfrm>
            <a:off x="1404025" y="1529731"/>
            <a:ext cx="9383949" cy="584775"/>
          </a:xfrm>
          <a:prstGeom prst="rect">
            <a:avLst/>
          </a:prstGeom>
        </p:spPr>
        <p:txBody>
          <a:bodyPr wrap="square">
            <a:spAutoFit/>
          </a:bodyPr>
          <a:lstStyle/>
          <a:p>
            <a:pPr algn="ctr">
              <a:spcAft>
                <a:spcPts val="0"/>
              </a:spcAft>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梯度下降算法可以分为</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批量梯度下降算法</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batch gradient descent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随机梯度下降算法</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stochastic gradient descent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小批量梯度下降算法</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mini-batch gradient descent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）等类型。</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Tree>
    <p:extLst>
      <p:ext uri="{BB962C8B-B14F-4D97-AF65-F5344CB8AC3E}">
        <p14:creationId xmlns:p14="http://schemas.microsoft.com/office/powerpoint/2010/main" val="407443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0584048-6C12-46B0-93EE-121C9AD42ECE}"/>
                  </a:ext>
                </a:extLst>
              </p:cNvPr>
              <p:cNvSpPr/>
              <p:nvPr/>
            </p:nvSpPr>
            <p:spPr>
              <a:xfrm>
                <a:off x="278236" y="2146570"/>
                <a:ext cx="6154989" cy="4307846"/>
              </a:xfrm>
              <a:prstGeom prst="rect">
                <a:avLst/>
              </a:prstGeom>
            </p:spPr>
            <p:txBody>
              <a:bodyPr wrap="square">
                <a:spAutoFit/>
              </a:bodyPr>
              <a:lstStyle/>
              <a:p>
                <a:pPr marL="285750" indent="-285750" algn="just">
                  <a:lnSpc>
                    <a:spcPts val="22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下面通过一个三类分类的具体例子来介绍神经网络中参数更新过程。给定一个包含输入层、一层隐藏层和输出层的多层感知机（如图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5.7</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所示），其中隐藏层由两个神经元构成。这里为了简化介绍过程，因此只使用了一层隐藏层。网络使用</a:t>
                </a:r>
                <a:r>
                  <a:rPr lang="en-US" altLang="zh-CN"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dirty="0">
                    <a:solidFill>
                      <a:srgbClr val="000000"/>
                    </a:solidFill>
                    <a:latin typeface="Times New Roman" panose="02020603050405020304" pitchFamily="18" charset="0"/>
                    <a:ea typeface="楷体_GB2312"/>
                    <a:cs typeface="Times New Roman" panose="02020603050405020304" pitchFamily="18" charset="0"/>
                  </a:rPr>
                  <a:t>函数作为神经元的激活函数，使用均方损失函数来计算网络输出值与实际值之间的误差。</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在图</a:t>
                </a:r>
                <a:r>
                  <a:rPr lang="en-US" altLang="zh-CN" dirty="0">
                    <a:solidFill>
                      <a:srgbClr val="000000"/>
                    </a:solidFill>
                    <a:latin typeface="Times New Roman" panose="02020603050405020304" pitchFamily="18" charset="0"/>
                    <a:ea typeface="楷体_GB2312"/>
                    <a:cs typeface="Times New Roman" panose="02020603050405020304" pitchFamily="18" charset="0"/>
                  </a:rPr>
                  <a:t>5.7</a:t>
                </a:r>
                <a:r>
                  <a:rPr lang="zh-CN" altLang="zh-CN" dirty="0">
                    <a:solidFill>
                      <a:srgbClr val="000000"/>
                    </a:solidFill>
                    <a:latin typeface="Times New Roman" panose="02020603050405020304" pitchFamily="18" charset="0"/>
                    <a:ea typeface="楷体_GB2312"/>
                    <a:cs typeface="Times New Roman" panose="02020603050405020304" pitchFamily="18" charset="0"/>
                  </a:rPr>
                  <a:t>中，每个神经元完成如下两项任务：</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）对相邻前序层所传递信息进行线性加权累加；</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）对加权累加结果进行非线性变换。假设样本数据输入为</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，其标注信息为</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。在三类分类问题中，对于输入数据</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𝑥</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中只有一个取值为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、其余两个取值为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0</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0584048-6C12-46B0-93EE-121C9AD42ECE}"/>
                  </a:ext>
                </a:extLst>
              </p:cNvPr>
              <p:cNvSpPr>
                <a:spLocks noRot="1" noChangeAspect="1" noMove="1" noResize="1" noEditPoints="1" noAdjustHandles="1" noChangeArrowheads="1" noChangeShapeType="1" noTextEdit="1"/>
              </p:cNvSpPr>
              <p:nvPr/>
            </p:nvSpPr>
            <p:spPr>
              <a:xfrm>
                <a:off x="278236" y="2146570"/>
                <a:ext cx="6154989" cy="4307846"/>
              </a:xfrm>
              <a:prstGeom prst="rect">
                <a:avLst/>
              </a:prstGeom>
              <a:blipFill>
                <a:blip r:embed="rId3"/>
                <a:stretch>
                  <a:fillRect l="-694" t="-990" r="-793"/>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299EACBF-5407-4C7B-BDBC-D1EAFFFC88C4}"/>
              </a:ext>
            </a:extLst>
          </p:cNvPr>
          <p:cNvGrpSpPr/>
          <p:nvPr/>
        </p:nvGrpSpPr>
        <p:grpSpPr>
          <a:xfrm>
            <a:off x="6705600" y="2256439"/>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4"/>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_GB2312"/>
                  <a:cs typeface="Times New Roman" panose="02020603050405020304" pitchFamily="18" charset="0"/>
                </a:rPr>
                <a:t>加权累加</a:t>
              </a:r>
              <a:endParaRPr lang="zh-CN" altLang="en-US" dirty="0"/>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p:spTree>
    <p:extLst>
      <p:ext uri="{BB962C8B-B14F-4D97-AF65-F5344CB8AC3E}">
        <p14:creationId xmlns:p14="http://schemas.microsoft.com/office/powerpoint/2010/main" val="2987960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705600" y="2256439"/>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_GB2312"/>
                  <a:cs typeface="Times New Roman" panose="02020603050405020304" pitchFamily="18" charset="0"/>
                </a:rPr>
                <a:t>加权累加</a:t>
              </a:r>
              <a:endParaRPr lang="zh-CN" altLang="en-US" dirty="0"/>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p:pic>
        <p:nvPicPr>
          <p:cNvPr id="7" name="图片 6">
            <a:extLst>
              <a:ext uri="{FF2B5EF4-FFF2-40B4-BE49-F238E27FC236}">
                <a16:creationId xmlns:a16="http://schemas.microsoft.com/office/drawing/2014/main" id="{02BC5ED8-2EDA-4789-9F54-CE8821D72800}"/>
              </a:ext>
            </a:extLst>
          </p:cNvPr>
          <p:cNvPicPr>
            <a:picLocks noChangeAspect="1"/>
          </p:cNvPicPr>
          <p:nvPr/>
        </p:nvPicPr>
        <p:blipFill>
          <a:blip r:embed="rId4"/>
          <a:stretch>
            <a:fillRect/>
          </a:stretch>
        </p:blipFill>
        <p:spPr>
          <a:xfrm>
            <a:off x="682588" y="2256439"/>
            <a:ext cx="5413411" cy="3256383"/>
          </a:xfrm>
          <a:prstGeom prst="rect">
            <a:avLst/>
          </a:prstGeom>
        </p:spPr>
      </p:pic>
    </p:spTree>
    <p:extLst>
      <p:ext uri="{BB962C8B-B14F-4D97-AF65-F5344CB8AC3E}">
        <p14:creationId xmlns:p14="http://schemas.microsoft.com/office/powerpoint/2010/main" val="49565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82141" y="1518829"/>
            <a:ext cx="7136366" cy="1082604"/>
          </a:xfrm>
          <a:prstGeom prst="rect">
            <a:avLst/>
          </a:prstGeom>
        </p:spPr>
        <p:txBody>
          <a:bodyPr wrap="square">
            <a:spAutoFit/>
          </a:bodyPr>
          <a:lstStyle/>
          <a:p>
            <a:pPr indent="575945" algn="just">
              <a:lnSpc>
                <a:spcPct val="130000"/>
              </a:lnSpc>
              <a:spcBef>
                <a:spcPts val="600"/>
              </a:spcBef>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Neurons that fire together, wire together</a:t>
            </a:r>
          </a:p>
          <a:p>
            <a:pPr indent="575945" algn="just">
              <a:lnSpc>
                <a:spcPct val="130000"/>
              </a:lnSpc>
              <a:spcBef>
                <a:spcPts val="600"/>
              </a:spcBef>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en-US" altLang="zh-CN" b="1" dirty="0">
                <a:solidFill>
                  <a:schemeClr val="bg1"/>
                </a:solidFill>
              </a:rPr>
              <a:t>Donald Hebb</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 name="矩形 5"/>
          <p:cNvSpPr/>
          <p:nvPr/>
        </p:nvSpPr>
        <p:spPr>
          <a:xfrm>
            <a:off x="1504507" y="3940814"/>
            <a:ext cx="9360364" cy="1895391"/>
          </a:xfrm>
          <a:prstGeom prst="rect">
            <a:avLst/>
          </a:prstGeom>
        </p:spPr>
        <p:txBody>
          <a:bodyPr wrap="square">
            <a:spAutoFit/>
          </a:bodyPr>
          <a:lstStyle/>
          <a:p>
            <a:pP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深度学习模型受到了神经系统层次化结构特性的启发，以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层层递进、逐层抽象</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机制来完成特定任务。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1949</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年心理学家唐纳德</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赫布提出了有名的赫布理论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(Hebbian theory</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）：神经元之间持续重复经验刺激可导致突触传递效能增加</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(Neurons that fire together, wire together)</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，即学习和记忆的本质是大脑结构在后期经验刺激下改变神经元之间强弱联结的权重的结果。</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80B037A-65A7-4011-8412-D0E93A3FC552}"/>
              </a:ext>
            </a:extLst>
          </p:cNvPr>
          <p:cNvPicPr>
            <a:picLocks noChangeAspect="1"/>
          </p:cNvPicPr>
          <p:nvPr/>
        </p:nvPicPr>
        <p:blipFill>
          <a:blip r:embed="rId4"/>
          <a:stretch>
            <a:fillRect/>
          </a:stretch>
        </p:blipFill>
        <p:spPr>
          <a:xfrm>
            <a:off x="9214180" y="1342207"/>
            <a:ext cx="1937171" cy="20322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_GB2312"/>
                  <a:cs typeface="Times New Roman" panose="02020603050405020304" pitchFamily="18" charset="0"/>
                </a:rPr>
                <a:t>加权累加</a:t>
              </a:r>
              <a:endParaRPr lang="zh-CN" altLang="en-US" dirty="0"/>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AABF3EE-4163-49F1-9F79-267B77B0C893}"/>
                  </a:ext>
                </a:extLst>
              </p:cNvPr>
              <p:cNvSpPr/>
              <p:nvPr/>
            </p:nvSpPr>
            <p:spPr>
              <a:xfrm>
                <a:off x="201599" y="2105588"/>
                <a:ext cx="6096000" cy="3713902"/>
              </a:xfrm>
              <a:prstGeom prst="rect">
                <a:avLst/>
              </a:prstGeom>
            </p:spPr>
            <p:txBody>
              <a:bodyPr>
                <a:spAutoFit/>
              </a:bodyPr>
              <a:lstStyle/>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一旦神经网络在当前参数下给出了预测结果</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 (</m:t>
                    </m:r>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e>
                    </m:acc>
                    <m:r>
                      <a:rPr lang="en-US" altLang="zh-CN">
                        <a:solidFill>
                          <a:srgbClr val="000000"/>
                        </a:solidFill>
                        <a:latin typeface="Cambria Math" panose="02040503050406030204" pitchFamily="18" charset="0"/>
                        <a:ea typeface="楷体_GB2312"/>
                        <a:cs typeface="Times New Roman" panose="02020603050405020304" pitchFamily="18" charset="0"/>
                      </a:rPr>
                      <m:t>,</m:t>
                    </m:r>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e>
                    </m:acc>
                    <m:r>
                      <a:rPr lang="en-US" altLang="zh-CN">
                        <a:solidFill>
                          <a:srgbClr val="000000"/>
                        </a:solidFill>
                        <a:latin typeface="Cambria Math" panose="02040503050406030204" pitchFamily="18" charset="0"/>
                        <a:ea typeface="楷体_GB2312"/>
                        <a:cs typeface="Times New Roman" panose="02020603050405020304" pitchFamily="18" charset="0"/>
                      </a:rPr>
                      <m:t>,</m:t>
                    </m:r>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e>
                    </m:acc>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后，通过均方误差损失函数来计算模型预测值与真实值</a:t>
                </a:r>
                <a14:m>
                  <m:oMath xmlns:m="http://schemas.openxmlformats.org/officeDocument/2006/math">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1</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2</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a:solidFill>
                              <a:srgbClr val="000000"/>
                            </a:solidFill>
                            <a:latin typeface="Cambria Math" panose="02040503050406030204" pitchFamily="18" charset="0"/>
                            <a:ea typeface="楷体_GB2312"/>
                            <a:cs typeface="Times New Roman" panose="02020603050405020304" pitchFamily="18" charset="0"/>
                          </a:rPr>
                          <m:t>3</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之间误差，记为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𝑙𝑜𝑠𝑠</m:t>
                    </m:r>
                    <m:r>
                      <a:rPr lang="en-US" altLang="zh-CN">
                        <a:solidFill>
                          <a:srgbClr val="000000"/>
                        </a:solidFill>
                        <a:latin typeface="Cambria Math" panose="02040503050406030204" pitchFamily="18" charset="0"/>
                        <a:ea typeface="楷体_GB231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rgbClr val="000000"/>
                            </a:solidFill>
                            <a:latin typeface="Cambria Math" panose="02040503050406030204" pitchFamily="18" charset="0"/>
                            <a:ea typeface="楷体_GB2312"/>
                            <a:cs typeface="Times New Roman" panose="02020603050405020304" pitchFamily="18" charset="0"/>
                          </a:rPr>
                          <m:t>1</m:t>
                        </m:r>
                      </m:num>
                      <m:den>
                        <m:r>
                          <a:rPr lang="en-US" altLang="zh-CN">
                            <a:solidFill>
                              <a:srgbClr val="000000"/>
                            </a:solidFill>
                            <a:latin typeface="Cambria Math" panose="02040503050406030204" pitchFamily="18" charset="0"/>
                            <a:ea typeface="楷体_GB2312"/>
                            <a:cs typeface="Times New Roman" panose="02020603050405020304" pitchFamily="18" charset="0"/>
                          </a:rPr>
                          <m:t>3</m:t>
                        </m:r>
                      </m:den>
                    </m:f>
                    <m:nary>
                      <m:naryPr>
                        <m:chr m:val="∑"/>
                        <m:limLoc m:val="subSup"/>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solidFill>
                              <a:srgbClr val="000000"/>
                            </a:solidFill>
                            <a:latin typeface="Cambria Math" panose="02040503050406030204" pitchFamily="18" charset="0"/>
                            <a:ea typeface="楷体_GB2312"/>
                            <a:cs typeface="Times New Roman" panose="02020603050405020304" pitchFamily="18" charset="0"/>
                          </a:rPr>
                          <m:t>𝑖</m:t>
                        </m:r>
                        <m:r>
                          <a:rPr lang="en-US" altLang="zh-CN">
                            <a:solidFill>
                              <a:srgbClr val="000000"/>
                            </a:solidFill>
                            <a:latin typeface="Cambria Math" panose="02040503050406030204" pitchFamily="18" charset="0"/>
                            <a:ea typeface="楷体_GB2312"/>
                            <a:cs typeface="Times New Roman" panose="02020603050405020304" pitchFamily="18" charset="0"/>
                          </a:rPr>
                          <m:t>=1</m:t>
                        </m:r>
                      </m:sub>
                      <m:sup>
                        <m:r>
                          <a:rPr lang="en-US" altLang="zh-CN">
                            <a:solidFill>
                              <a:srgbClr val="000000"/>
                            </a:solidFill>
                            <a:latin typeface="Cambria Math" panose="02040503050406030204" pitchFamily="18" charset="0"/>
                            <a:ea typeface="楷体_GB2312"/>
                            <a:cs typeface="Times New Roman" panose="02020603050405020304" pitchFamily="18" charset="0"/>
                          </a:rPr>
                          <m:t>3</m:t>
                        </m:r>
                      </m:sup>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acc>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a:solidFill>
                                  <a:srgbClr val="000000"/>
                                </a:solidFill>
                                <a:latin typeface="Cambria Math" panose="02040503050406030204" pitchFamily="18" charset="0"/>
                                <a:ea typeface="楷体_GB2312"/>
                                <a:cs typeface="Times New Roman" panose="02020603050405020304" pitchFamily="18" charset="0"/>
                              </a:rPr>
                              <m:t>)</m:t>
                            </m:r>
                          </m:e>
                          <m:sup>
                            <m:r>
                              <a:rPr lang="en-US" altLang="zh-CN">
                                <a:solidFill>
                                  <a:srgbClr val="000000"/>
                                </a:solidFill>
                                <a:latin typeface="Cambria Math" panose="02040503050406030204" pitchFamily="18" charset="0"/>
                                <a:ea typeface="楷体_GB2312"/>
                                <a:cs typeface="Times New Roman" panose="02020603050405020304" pitchFamily="18" charset="0"/>
                              </a:rPr>
                              <m:t>2</m:t>
                            </m:r>
                          </m:sup>
                        </m:sSup>
                      </m:e>
                    </m:nary>
                  </m:oMath>
                </a14:m>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pPr marL="285750" indent="-285750" algn="just">
                  <a:lnSpc>
                    <a:spcPct val="150000"/>
                  </a:lnSpc>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7</m:t>
                        </m:r>
                      </m:sub>
                    </m:sSub>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12</m:t>
                        </m:r>
                      </m:sub>
                    </m:sSub>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的偏导计算相似，在此以</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7</m:t>
                        </m:r>
                      </m:sub>
                    </m:sSub>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为例来介绍如何更新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7</m:t>
                        </m:r>
                      </m:sub>
                    </m:sSub>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这一参数取值。记损失函数为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ℒ</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𝑤</m:t>
                    </m:r>
                    <m:r>
                      <a:rPr lang="en-US" altLang="zh-CN"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ℒ</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d>
                    <m:r>
                      <a:rPr lang="en-US" altLang="zh-CN"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a:latin typeface="Cambria Math" panose="02040503050406030204" pitchFamily="18" charset="0"/>
                            <a:ea typeface="等线" panose="02010600030101010101" pitchFamily="2" charset="-122"/>
                            <a:cs typeface="Times New Roman" panose="02020603050405020304" pitchFamily="18" charset="0"/>
                          </a:rPr>
                          <m:t>3</m:t>
                        </m:r>
                      </m:den>
                    </m:f>
                    <m:nary>
                      <m:naryPr>
                        <m:chr m:val="∑"/>
                        <m:limLoc m:val="subSup"/>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r>
                          <a:rPr lang="en-US" altLang="zh-CN" i="1">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a:latin typeface="Cambria Math" panose="02040503050406030204" pitchFamily="18" charset="0"/>
                            <a:ea typeface="等线" panose="02010600030101010101" pitchFamily="2" charset="-122"/>
                            <a:cs typeface="Times New Roman" panose="02020603050405020304" pitchFamily="18" charset="0"/>
                          </a:rPr>
                          <m:t>3</m:t>
                        </m:r>
                      </m:sup>
                      <m:e>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acc>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a:latin typeface="Cambria Math" panose="02040503050406030204" pitchFamily="18" charset="0"/>
                                <a:ea typeface="等线" panose="02010600030101010101" pitchFamily="2" charset="-122"/>
                                <a:cs typeface="Times New Roman" panose="02020603050405020304" pitchFamily="18" charset="0"/>
                              </a:rPr>
                              <m:t>2</m:t>
                            </m:r>
                          </m:sup>
                        </m:sSup>
                      </m:e>
                    </m:nary>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BAABF3EE-4163-49F1-9F79-267B77B0C893}"/>
                  </a:ext>
                </a:extLst>
              </p:cNvPr>
              <p:cNvSpPr>
                <a:spLocks noRot="1" noChangeAspect="1" noMove="1" noResize="1" noEditPoints="1" noAdjustHandles="1" noChangeArrowheads="1" noChangeShapeType="1" noTextEdit="1"/>
              </p:cNvSpPr>
              <p:nvPr/>
            </p:nvSpPr>
            <p:spPr>
              <a:xfrm>
                <a:off x="201599" y="2105588"/>
                <a:ext cx="6096000" cy="3713902"/>
              </a:xfrm>
              <a:prstGeom prst="rect">
                <a:avLst/>
              </a:prstGeom>
              <a:blipFill>
                <a:blip r:embed="rId4"/>
                <a:stretch>
                  <a:fillRect l="-600" r="-9200" b="-15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182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_GB2312"/>
                  <a:cs typeface="Times New Roman" panose="02020603050405020304" pitchFamily="18" charset="0"/>
                </a:rPr>
                <a:t>加权累加</a:t>
              </a:r>
              <a:endParaRPr lang="zh-CN" altLang="en-US" dirty="0"/>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6B45BA-CAAC-4FCB-ABE8-8CDA73E17DDE}"/>
                  </a:ext>
                </a:extLst>
              </p:cNvPr>
              <p:cNvSpPr/>
              <p:nvPr/>
            </p:nvSpPr>
            <p:spPr>
              <a:xfrm>
                <a:off x="715912" y="1772019"/>
                <a:ext cx="4560416" cy="483722"/>
              </a:xfrm>
              <a:prstGeom prst="rect">
                <a:avLst/>
              </a:prstGeom>
            </p:spPr>
            <p:txBody>
              <a:bodyPr wrap="none">
                <a:spAutoFit/>
              </a:bodyPr>
              <a:lstStyle/>
              <a:p>
                <a:pPr indent="266700" algn="just">
                  <a:lnSpc>
                    <a:spcPts val="35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损失函数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ℒ</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对参数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i="1">
                            <a:solidFill>
                              <a:srgbClr val="000000"/>
                            </a:solidFill>
                            <a:latin typeface="Cambria Math" panose="02040503050406030204" pitchFamily="18" charset="0"/>
                            <a:ea typeface="楷体_GB2312"/>
                            <a:cs typeface="Times New Roman" panose="02020603050405020304" pitchFamily="18" charset="0"/>
                          </a:rPr>
                          <m:t>7</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的偏导可如下计算：</a:t>
                </a:r>
              </a:p>
            </p:txBody>
          </p:sp>
        </mc:Choice>
        <mc:Fallback xmlns="">
          <p:sp>
            <p:nvSpPr>
              <p:cNvPr id="7" name="矩形 6">
                <a:extLst>
                  <a:ext uri="{FF2B5EF4-FFF2-40B4-BE49-F238E27FC236}">
                    <a16:creationId xmlns:a16="http://schemas.microsoft.com/office/drawing/2014/main" id="{C36B45BA-CAAC-4FCB-ABE8-8CDA73E17DDE}"/>
                  </a:ext>
                </a:extLst>
              </p:cNvPr>
              <p:cNvSpPr>
                <a:spLocks noRot="1" noChangeAspect="1" noMove="1" noResize="1" noEditPoints="1" noAdjustHandles="1" noChangeArrowheads="1" noChangeShapeType="1" noTextEdit="1"/>
              </p:cNvSpPr>
              <p:nvPr/>
            </p:nvSpPr>
            <p:spPr>
              <a:xfrm>
                <a:off x="715912" y="1772019"/>
                <a:ext cx="4560416" cy="483722"/>
              </a:xfrm>
              <a:prstGeom prst="rect">
                <a:avLst/>
              </a:prstGeom>
              <a:blipFill>
                <a:blip r:embed="rId4"/>
                <a:stretch>
                  <a:fillRect r="-534" b="-20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1805863-0526-4412-B727-F7B5BE13D28A}"/>
                  </a:ext>
                </a:extLst>
              </p:cNvPr>
              <p:cNvSpPr/>
              <p:nvPr/>
            </p:nvSpPr>
            <p:spPr>
              <a:xfrm>
                <a:off x="110247" y="2152677"/>
                <a:ext cx="6096000" cy="4251100"/>
              </a:xfrm>
              <a:prstGeom prst="rect">
                <a:avLst/>
              </a:prstGeom>
            </p:spPr>
            <p:txBody>
              <a:bodyPr>
                <a:spAutoFit/>
              </a:bodyPr>
              <a:lstStyle/>
              <a:p>
                <a:pP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𝛿</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7</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7</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 </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 </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7</m:t>
                              </m:r>
                            </m:sub>
                          </m:sSub>
                        </m:den>
                      </m:f>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上述公式中每一项结果如下：</a:t>
                </a:r>
              </a:p>
              <a:p>
                <a:pPr>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∗(1 −</m:t>
                      </m:r>
                      <m:acc>
                        <m:accPr>
                          <m:chr m:val="̂"/>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7</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1805863-0526-4412-B727-F7B5BE13D28A}"/>
                  </a:ext>
                </a:extLst>
              </p:cNvPr>
              <p:cNvSpPr>
                <a:spLocks noRot="1" noChangeAspect="1" noMove="1" noResize="1" noEditPoints="1" noAdjustHandles="1" noChangeArrowheads="1" noChangeShapeType="1" noTextEdit="1"/>
              </p:cNvSpPr>
              <p:nvPr/>
            </p:nvSpPr>
            <p:spPr>
              <a:xfrm>
                <a:off x="110247" y="2152677"/>
                <a:ext cx="6096000" cy="425110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9455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神经网络参数优化：误差反向传播与参数更新例子</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计算误差</a:t>
              </a:r>
            </a:p>
          </p:txBody>
        </p:sp>
      </p:grpSp>
      <p:sp>
        <p:nvSpPr>
          <p:cNvPr id="10" name="矩形 9">
            <a:extLst>
              <a:ext uri="{FF2B5EF4-FFF2-40B4-BE49-F238E27FC236}">
                <a16:creationId xmlns:a16="http://schemas.microsoft.com/office/drawing/2014/main" id="{E2657679-6500-443D-8D7B-C7E26AD969D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grpSp>
        <p:nvGrpSpPr>
          <p:cNvPr id="18" name="组合 17">
            <a:extLst>
              <a:ext uri="{FF2B5EF4-FFF2-40B4-BE49-F238E27FC236}">
                <a16:creationId xmlns:a16="http://schemas.microsoft.com/office/drawing/2014/main" id="{299EACBF-5407-4C7B-BDBC-D1EAFFFC88C4}"/>
              </a:ext>
            </a:extLst>
          </p:cNvPr>
          <p:cNvGrpSpPr/>
          <p:nvPr/>
        </p:nvGrpSpPr>
        <p:grpSpPr>
          <a:xfrm>
            <a:off x="6640749" y="2347230"/>
            <a:ext cx="4882165" cy="3041892"/>
            <a:chOff x="6705600" y="2256439"/>
            <a:chExt cx="4882165" cy="3041892"/>
          </a:xfrm>
        </p:grpSpPr>
        <p:pic>
          <p:nvPicPr>
            <p:cNvPr id="6" name="图片 5">
              <a:extLst>
                <a:ext uri="{FF2B5EF4-FFF2-40B4-BE49-F238E27FC236}">
                  <a16:creationId xmlns:a16="http://schemas.microsoft.com/office/drawing/2014/main" id="{98D6148B-616B-45E0-A0EF-DDFC16B4EDD4}"/>
                </a:ext>
              </a:extLst>
            </p:cNvPr>
            <p:cNvPicPr>
              <a:picLocks noChangeAspect="1"/>
            </p:cNvPicPr>
            <p:nvPr/>
          </p:nvPicPr>
          <p:blipFill>
            <a:blip r:embed="rId3"/>
            <a:stretch>
              <a:fillRect/>
            </a:stretch>
          </p:blipFill>
          <p:spPr>
            <a:xfrm>
              <a:off x="6705600" y="2840476"/>
              <a:ext cx="4882165" cy="2457855"/>
            </a:xfrm>
            <a:prstGeom prst="rect">
              <a:avLst/>
            </a:prstGeom>
          </p:spPr>
        </p:pic>
        <p:cxnSp>
          <p:nvCxnSpPr>
            <p:cNvPr id="11" name="直接箭头连接符 10">
              <a:extLst>
                <a:ext uri="{FF2B5EF4-FFF2-40B4-BE49-F238E27FC236}">
                  <a16:creationId xmlns:a16="http://schemas.microsoft.com/office/drawing/2014/main" id="{D5E48028-0127-429B-A663-D8429FFB982F}"/>
                </a:ext>
              </a:extLst>
            </p:cNvPr>
            <p:cNvCxnSpPr/>
            <p:nvPr/>
          </p:nvCxnSpPr>
          <p:spPr>
            <a:xfrm>
              <a:off x="8151778" y="2810542"/>
              <a:ext cx="350196" cy="4474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9CD250-C5A3-48A6-997A-BF6B0E11A54F}"/>
                </a:ext>
              </a:extLst>
            </p:cNvPr>
            <p:cNvSpPr/>
            <p:nvPr/>
          </p:nvSpPr>
          <p:spPr>
            <a:xfrm>
              <a:off x="7494019" y="225643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_GB2312"/>
                  <a:cs typeface="Times New Roman" panose="02020603050405020304" pitchFamily="18" charset="0"/>
                </a:rPr>
                <a:t>加权累加</a:t>
              </a:r>
              <a:endParaRPr lang="zh-CN" altLang="en-US" dirty="0"/>
            </a:p>
          </p:txBody>
        </p:sp>
        <p:cxnSp>
          <p:nvCxnSpPr>
            <p:cNvPr id="15" name="直接箭头连接符 14">
              <a:extLst>
                <a:ext uri="{FF2B5EF4-FFF2-40B4-BE49-F238E27FC236}">
                  <a16:creationId xmlns:a16="http://schemas.microsoft.com/office/drawing/2014/main" id="{AB23201D-0FAD-4599-9A39-4205939B8B19}"/>
                </a:ext>
              </a:extLst>
            </p:cNvPr>
            <p:cNvCxnSpPr>
              <a:cxnSpLocks/>
            </p:cNvCxnSpPr>
            <p:nvPr/>
          </p:nvCxnSpPr>
          <p:spPr>
            <a:xfrm flipH="1">
              <a:off x="9020223" y="2748987"/>
              <a:ext cx="252917" cy="4683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D256C6-CBB6-4A6B-959C-31D458F3B79A}"/>
                </a:ext>
              </a:extLst>
            </p:cNvPr>
            <p:cNvSpPr/>
            <p:nvPr/>
          </p:nvSpPr>
          <p:spPr>
            <a:xfrm>
              <a:off x="8833193" y="2256439"/>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非线性激活</a:t>
              </a: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ACA1FB6-86FC-4EA5-A3F3-B80753CDFF4F}"/>
                  </a:ext>
                </a:extLst>
              </p:cNvPr>
              <p:cNvSpPr/>
              <p:nvPr/>
            </p:nvSpPr>
            <p:spPr>
              <a:xfrm>
                <a:off x="1270782" y="1555359"/>
                <a:ext cx="10555458" cy="640816"/>
              </a:xfrm>
              <a:prstGeom prst="rect">
                <a:avLst/>
              </a:prstGeom>
            </p:spPr>
            <p:txBody>
              <a:bodyPr wrap="square">
                <a:spAutoFit/>
              </a:bodyPr>
              <a:lstStyle/>
              <a:p>
                <a:pPr indent="266700" algn="ctr">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在得到</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7</m:t>
                        </m:r>
                      </m:sub>
                    </m:sSub>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12</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相对于损失函数的偏导结果后，利用链式求导法则，可计算得到损失函数相对于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6</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的偏导结果。下面以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为例介绍损失函数</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ℒ</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的偏导</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𝛿</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0ACA1FB6-86FC-4EA5-A3F3-B80753CDFF4F}"/>
                  </a:ext>
                </a:extLst>
              </p:cNvPr>
              <p:cNvSpPr>
                <a:spLocks noRot="1" noChangeAspect="1" noMove="1" noResize="1" noEditPoints="1" noAdjustHandles="1" noChangeArrowheads="1" noChangeShapeType="1" noTextEdit="1"/>
              </p:cNvSpPr>
              <p:nvPr/>
            </p:nvSpPr>
            <p:spPr>
              <a:xfrm>
                <a:off x="1270782" y="1555359"/>
                <a:ext cx="10555458" cy="640816"/>
              </a:xfrm>
              <a:prstGeom prst="rect">
                <a:avLst/>
              </a:prstGeom>
              <a:blipFill>
                <a:blip r:embed="rId4"/>
                <a:stretch>
                  <a:fillRect t="-952" r="-1270" b="-10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76CF0E8-AE13-4D5F-AF69-AD0A1277AE51}"/>
                  </a:ext>
                </a:extLst>
              </p:cNvPr>
              <p:cNvSpPr/>
              <p:nvPr/>
            </p:nvSpPr>
            <p:spPr>
              <a:xfrm>
                <a:off x="246186" y="2501797"/>
                <a:ext cx="6394561" cy="2773323"/>
              </a:xfrm>
              <a:prstGeom prst="rect">
                <a:avLst/>
              </a:prstGeom>
            </p:spPr>
            <p:txBody>
              <a:bodyPr wrap="square">
                <a:spAutoFit/>
              </a:bodyPr>
              <a:lstStyle/>
              <a:p>
                <a:pPr indent="266700" algn="just">
                  <a:spcAft>
                    <a:spcPts val="0"/>
                  </a:spcAft>
                </a:pPr>
                <a:r>
                  <a:rPr lang="en-US" altLang="zh-CN" sz="1200"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sz="1200" dirty="0">
                  <a:solidFill>
                    <a:srgbClr val="000000"/>
                  </a:solidFill>
                  <a:latin typeface="Times New Roman" panose="02020603050405020304" pitchFamily="18" charset="0"/>
                  <a:ea typeface="楷体_GB2312"/>
                  <a:cs typeface="Times New Roman" panose="02020603050405020304" pitchFamily="18" charset="0"/>
                </a:endParaRPr>
              </a:p>
              <a:p>
                <a:pPr>
                  <a:spcAft>
                    <a:spcPts val="600"/>
                  </a:spcAft>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𝛿</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m:rPr>
                          <m:aln/>
                        </m:rP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MS Gothic" panose="020B0609070205080204" pitchFamily="49" charset="-128"/>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ℒ</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m:oMath xmlns:m="http://schemas.openxmlformats.org/officeDocument/2006/math">
                      <m:r>
                        <m:rPr>
                          <m:aln/>
                        </m:rP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𝛿</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7</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𝛿</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𝛿</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9</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𝑂𝑢𝑡</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𝐼𝑛</m:t>
                              </m:r>
                            </m:e>
                            <m: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b>
                          </m:sSub>
                        </m:num>
                        <m:den>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m:oMathPara>
                </a14:m>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A76CF0E8-AE13-4D5F-AF69-AD0A1277AE51}"/>
                  </a:ext>
                </a:extLst>
              </p:cNvPr>
              <p:cNvSpPr>
                <a:spLocks noRot="1" noChangeAspect="1" noMove="1" noResize="1" noEditPoints="1" noAdjustHandles="1" noChangeArrowheads="1" noChangeShapeType="1" noTextEdit="1"/>
              </p:cNvSpPr>
              <p:nvPr/>
            </p:nvSpPr>
            <p:spPr>
              <a:xfrm>
                <a:off x="246186" y="2501797"/>
                <a:ext cx="6394561" cy="2773323"/>
              </a:xfrm>
              <a:prstGeom prst="rect">
                <a:avLst/>
              </a:prstGeom>
              <a:blipFill>
                <a:blip r:embed="rId5"/>
                <a:stretch>
                  <a:fillRect r="-5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54A9D23-EBE7-48E2-8D2B-2C2C85103D69}"/>
                  </a:ext>
                </a:extLst>
              </p:cNvPr>
              <p:cNvSpPr/>
              <p:nvPr/>
            </p:nvSpPr>
            <p:spPr>
              <a:xfrm>
                <a:off x="983192" y="5674788"/>
                <a:ext cx="10658621" cy="640816"/>
              </a:xfrm>
              <a:prstGeom prst="rect">
                <a:avLst/>
              </a:prstGeom>
            </p:spPr>
            <p:txBody>
              <a:bodyPr wrap="square">
                <a:spAutoFit/>
              </a:bodyPr>
              <a:lstStyle/>
              <a:p>
                <a:pPr indent="266700" algn="ctr">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在计算得到所有参数相对于损失函数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ℒ</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的偏导结果后，利用梯度下降算法，通过</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𝑛𝑒𝑤</m:t>
                        </m:r>
                      </m:sup>
                    </m:sSubSup>
                    <m:r>
                      <a:rPr lang="en-US" altLang="zh-CN" sz="1400" i="1">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 − </m:t>
                    </m:r>
                    <m:r>
                      <a:rPr lang="en-US" altLang="zh-CN" sz="1400" i="1">
                        <a:solidFill>
                          <a:srgbClr val="000000"/>
                        </a:solidFill>
                        <a:latin typeface="Cambria Math" panose="02040503050406030204" pitchFamily="18" charset="0"/>
                        <a:ea typeface="楷体_GB2312"/>
                        <a:cs typeface="Times New Roman" panose="02020603050405020304" pitchFamily="18" charset="0"/>
                      </a:rPr>
                      <m:t>𝜂</m:t>
                    </m:r>
                    <m:r>
                      <a:rPr lang="en-US" altLang="zh-CN" sz="1400" i="1">
                        <a:solidFill>
                          <a:srgbClr val="000000"/>
                        </a:solidFill>
                        <a:latin typeface="Cambria Math" panose="02040503050406030204" pitchFamily="18" charset="0"/>
                        <a:ea typeface="楷体_GB2312"/>
                        <a:cs typeface="Times New Roman" panose="02020603050405020304" pitchFamily="18" charset="0"/>
                      </a:rPr>
                      <m:t> ∗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𝛿</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来更新参数取值。然后不断</a:t>
                </a: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ctr">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迭代，直至模型参数收敛，此时损失函数减少到其最小值。</a:t>
                </a:r>
              </a:p>
            </p:txBody>
          </p:sp>
        </mc:Choice>
        <mc:Fallback xmlns="">
          <p:sp>
            <p:nvSpPr>
              <p:cNvPr id="14" name="矩形 13">
                <a:extLst>
                  <a:ext uri="{FF2B5EF4-FFF2-40B4-BE49-F238E27FC236}">
                    <a16:creationId xmlns:a16="http://schemas.microsoft.com/office/drawing/2014/main" id="{D54A9D23-EBE7-48E2-8D2B-2C2C85103D69}"/>
                  </a:ext>
                </a:extLst>
              </p:cNvPr>
              <p:cNvSpPr>
                <a:spLocks noRot="1" noChangeAspect="1" noMove="1" noResize="1" noEditPoints="1" noAdjustHandles="1" noChangeArrowheads="1" noChangeShapeType="1" noTextEdit="1"/>
              </p:cNvSpPr>
              <p:nvPr/>
            </p:nvSpPr>
            <p:spPr>
              <a:xfrm>
                <a:off x="983192" y="5674788"/>
                <a:ext cx="10658621" cy="640816"/>
              </a:xfrm>
              <a:prstGeom prst="rect">
                <a:avLst/>
              </a:prstGeom>
              <a:blipFill>
                <a:blip r:embed="rId6"/>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54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卷积神经网络：为什么是它</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sp>
        <p:nvSpPr>
          <p:cNvPr id="6" name="矩形 5">
            <a:extLst>
              <a:ext uri="{FF2B5EF4-FFF2-40B4-BE49-F238E27FC236}">
                <a16:creationId xmlns:a16="http://schemas.microsoft.com/office/drawing/2014/main" id="{9847CCA0-7C47-4BCF-9362-2805C334D8CF}"/>
              </a:ext>
            </a:extLst>
          </p:cNvPr>
          <p:cNvSpPr/>
          <p:nvPr/>
        </p:nvSpPr>
        <p:spPr>
          <a:xfrm>
            <a:off x="744620" y="1753875"/>
            <a:ext cx="10837778" cy="4255267"/>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en-US" sz="1400" dirty="0">
                <a:solidFill>
                  <a:srgbClr val="000000"/>
                </a:solidFill>
                <a:latin typeface="Times New Roman" panose="02020603050405020304" pitchFamily="18" charset="0"/>
                <a:ea typeface="楷体_GB2312"/>
                <a:cs typeface="Times New Roman" panose="02020603050405020304" pitchFamily="18" charset="0"/>
              </a:rPr>
              <a:t>在前馈神经网络中，输入层的输入数据直接与第一个隐藏层中的所有神经元相互连接。如果输入数据是一幅图像，需要把灰度图像（二维矩阵）或彩色图像（三维矩阵）转换为向量形式。例如，给定一幅分辨率为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1 000×1 000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的灰度图像，输入数据卷积神经网络为一个</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1 000 000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维的向量，如果输入数据与第一个隐藏层中的所有神经元均相连，且第一个隐藏层的维度与输入维度一致，则输入层到第一个隐藏层之间待训练的参数数量为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1012</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个，模型参数数量如此巨大，不仅会占用大量计算机内存，而且也会使神经网络模型的训练变得难以收敛。因此，对于图像这样的数据，</a:t>
            </a:r>
            <a:r>
              <a:rPr lang="zh-CN" altLang="en-US" sz="1400" b="1" dirty="0">
                <a:solidFill>
                  <a:srgbClr val="FF0000"/>
                </a:solidFill>
                <a:latin typeface="Times New Roman" panose="02020603050405020304" pitchFamily="18" charset="0"/>
                <a:ea typeface="楷体_GB2312"/>
                <a:cs typeface="Times New Roman" panose="02020603050405020304" pitchFamily="18" charset="0"/>
              </a:rPr>
              <a:t>不能直接将所构成的像素点向量与前馈神经网络中的每个神经元相连</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0"/>
              </a:spcAft>
            </a:pPr>
            <a:endParaRPr lang="zh-CN" altLang="en-US"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1959</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年，戴维</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胡贝尔和托尔斯滕</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维泽尔发现了人脑“视觉系统信息分层处理”这一机制，即可视皮层对外界信息是分级感受的。受这一发现启发，</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1980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年，</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Kunihiko</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Fukishima</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对神经科学所发现的结构进行了计算机模拟，提出通过</a:t>
            </a:r>
            <a:r>
              <a:rPr lang="zh-CN" altLang="en-US" sz="1400" b="1" dirty="0">
                <a:solidFill>
                  <a:srgbClr val="FF0000"/>
                </a:solidFill>
                <a:latin typeface="Times New Roman" panose="02020603050405020304" pitchFamily="18" charset="0"/>
                <a:cs typeface="Times New Roman" panose="02020603050405020304" pitchFamily="18" charset="0"/>
              </a:rPr>
              <a:t>级联方式（</a:t>
            </a:r>
            <a:r>
              <a:rPr lang="en-US" altLang="zh-CN" sz="1400" b="1" dirty="0">
                <a:solidFill>
                  <a:srgbClr val="FF0000"/>
                </a:solidFill>
                <a:latin typeface="Times New Roman" panose="02020603050405020304" pitchFamily="18" charset="0"/>
                <a:cs typeface="Times New Roman" panose="02020603050405020304" pitchFamily="18" charset="0"/>
              </a:rPr>
              <a:t>cascade</a:t>
            </a:r>
            <a:r>
              <a:rPr lang="zh-CN" altLang="en-US" sz="1400" b="1" dirty="0">
                <a:solidFill>
                  <a:srgbClr val="FF0000"/>
                </a:solidFill>
                <a:latin typeface="Times New Roman" panose="02020603050405020304" pitchFamily="18" charset="0"/>
                <a:cs typeface="Times New Roman" panose="02020603050405020304" pitchFamily="18" charset="0"/>
              </a:rPr>
              <a:t>，即逐层滤波）实现一种满足平移不变性的网络</a:t>
            </a:r>
            <a:r>
              <a:rPr lang="en-US" altLang="zh-CN" sz="1400" b="1" dirty="0" err="1">
                <a:solidFill>
                  <a:srgbClr val="FF0000"/>
                </a:solidFill>
                <a:latin typeface="Times New Roman" panose="02020603050405020304" pitchFamily="18" charset="0"/>
                <a:cs typeface="Times New Roman" panose="02020603050405020304" pitchFamily="18" charset="0"/>
              </a:rPr>
              <a:t>Neocognitron</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r>
              <a:rPr lang="zh-CN" altLang="en-US" sz="1400" b="1" dirty="0">
                <a:solidFill>
                  <a:srgbClr val="FF0000"/>
                </a:solidFill>
                <a:latin typeface="Times New Roman" panose="02020603050405020304" pitchFamily="18" charset="0"/>
                <a:cs typeface="Times New Roman" panose="02020603050405020304" pitchFamily="18" charset="0"/>
              </a:rPr>
              <a:t>这就是卷积神经网络的前身</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Fukushima</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1980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1988</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20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世纪</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90</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年代，</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LeCun</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等人设计了一种被称为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LeNet-5</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的卷积神经网络用于手写体识别，初步确立了卷积神经网络的基本结构。</a:t>
            </a:r>
          </a:p>
          <a:p>
            <a:pPr marL="285750" indent="-285750" algn="just">
              <a:lnSpc>
                <a:spcPct val="150000"/>
              </a:lnSpc>
              <a:spcAft>
                <a:spcPts val="0"/>
              </a:spcAft>
              <a:buFont typeface="Wingdings" panose="05000000000000000000" pitchFamily="2" charset="2"/>
              <a:buChar char="l"/>
            </a:pP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en-US" sz="1400" dirty="0">
                <a:solidFill>
                  <a:srgbClr val="000000"/>
                </a:solidFill>
                <a:latin typeface="Times New Roman" panose="02020603050405020304" pitchFamily="18" charset="0"/>
                <a:ea typeface="楷体_GB2312"/>
                <a:cs typeface="Times New Roman" panose="02020603050405020304" pitchFamily="18" charset="0"/>
              </a:rPr>
              <a:t>如今，虽然针对不同应用场景的卷积神经网络结构已变得愈发复杂，性能也变得更加强劲，但是究其本质，这些复杂网络结构仍是以卷积操作与池化操作为核心构建而成的。本节对卷积神经网络中的卷积操作、池化操作和网络优化的内容做详细介绍。</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3860987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卷积神经网络：卷积过程</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pic>
        <p:nvPicPr>
          <p:cNvPr id="7" name="图片 6">
            <a:extLst>
              <a:ext uri="{FF2B5EF4-FFF2-40B4-BE49-F238E27FC236}">
                <a16:creationId xmlns:a16="http://schemas.microsoft.com/office/drawing/2014/main" id="{E3BE4F84-C79A-47E1-A28D-C945129F5936}"/>
              </a:ext>
            </a:extLst>
          </p:cNvPr>
          <p:cNvPicPr>
            <a:picLocks noChangeAspect="1"/>
          </p:cNvPicPr>
          <p:nvPr/>
        </p:nvPicPr>
        <p:blipFill>
          <a:blip r:embed="rId3"/>
          <a:stretch>
            <a:fillRect/>
          </a:stretch>
        </p:blipFill>
        <p:spPr>
          <a:xfrm>
            <a:off x="5994105" y="2190013"/>
            <a:ext cx="5948884" cy="334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138627" y="1682525"/>
                <a:ext cx="5558788" cy="4860561"/>
              </a:xfrm>
              <a:prstGeom prst="rect">
                <a:avLst/>
              </a:prstGeom>
            </p:spPr>
            <p:txBody>
              <a:bodyPr wrap="square">
                <a:spAutoFit/>
              </a:bodyPr>
              <a:lstStyle/>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5.8</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所示，给定一个权重分别为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≤9)</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、大小为</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3×3</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的卷积核以及一个</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5×5</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大小灰度图像。该卷积核对图像的卷积操作就是分别以图像中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h</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𝑙</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所在像素点位置为中心，形成一个</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3×3</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大小的图像子块区域，然后用卷积核所定义权重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这里以像素点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为中心像素点进行滤波处理为例，以其为中心所形成的</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3×3</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大小子块中包含了其邻域的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𝑐</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𝑓</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h</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𝑙</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八个像素点，用卷积核中的权重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对这些像素点（含像素点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）进行加权累加，所得到的结果即为像素点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的卷积滤波结果，即</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𝑐</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𝑓</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5</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𝑔</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6</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h</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8</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𝑙</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9</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同理可得到像素点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h</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𝑙</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𝑟</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的卷积滤波结果（如图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5.8</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），卷积滤波结果在卷积神经网络中被称为特征图（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feature map</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138627" y="1682525"/>
                <a:ext cx="5558788" cy="4860561"/>
              </a:xfrm>
              <a:prstGeom prst="rect">
                <a:avLst/>
              </a:prstGeom>
              <a:blipFill>
                <a:blip r:embed="rId4"/>
                <a:stretch>
                  <a:fillRect l="-219" r="-329" b="-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8801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卷积神经网络：卷积的意义</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pic>
        <p:nvPicPr>
          <p:cNvPr id="7" name="图片 6">
            <a:extLst>
              <a:ext uri="{FF2B5EF4-FFF2-40B4-BE49-F238E27FC236}">
                <a16:creationId xmlns:a16="http://schemas.microsoft.com/office/drawing/2014/main" id="{E3BE4F84-C79A-47E1-A28D-C945129F5936}"/>
              </a:ext>
            </a:extLst>
          </p:cNvPr>
          <p:cNvPicPr>
            <a:picLocks noChangeAspect="1"/>
          </p:cNvPicPr>
          <p:nvPr/>
        </p:nvPicPr>
        <p:blipFill>
          <a:blip r:embed="rId3"/>
          <a:stretch>
            <a:fillRect/>
          </a:stretch>
        </p:blipFill>
        <p:spPr>
          <a:xfrm>
            <a:off x="5831247" y="2152500"/>
            <a:ext cx="5948884" cy="334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249011" y="1804444"/>
                <a:ext cx="5582236" cy="4247317"/>
              </a:xfrm>
              <a:prstGeom prst="rect">
                <a:avLst/>
              </a:prstGeom>
            </p:spPr>
            <p:txBody>
              <a:bodyPr wrap="square">
                <a:spAutoFit/>
              </a:bodyPr>
              <a:lstStyle/>
              <a:p>
                <a:pPr marL="285750" indent="-285750">
                  <a:buFont typeface="Wingdings" panose="05000000000000000000" pitchFamily="2" charset="2"/>
                  <a:buChar char="l"/>
                </a:pPr>
                <a:r>
                  <a:rPr lang="zh-CN" altLang="zh-CN" sz="1500" dirty="0">
                    <a:latin typeface="微软雅黑" panose="020B0503020204020204" pitchFamily="34" charset="-122"/>
                    <a:ea typeface="微软雅黑" panose="020B0503020204020204" pitchFamily="34" charset="-122"/>
                  </a:rPr>
                  <a:t>卷积这一思想利用了图像中像素点存在</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空间依赖度</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的特点，即相邻像素点之间具有很强的相关性、而彼此远离像素点之间的相关性很弱。</a:t>
                </a:r>
                <a:endParaRPr lang="en-US" altLang="zh-CN" sz="15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sz="1500" dirty="0">
                    <a:latin typeface="微软雅黑" panose="020B0503020204020204" pitchFamily="34" charset="-122"/>
                    <a:ea typeface="微软雅黑" panose="020B0503020204020204" pitchFamily="34" charset="-122"/>
                  </a:rPr>
                  <a:t>图像卷积计算对图像进行了下采样</a:t>
                </a:r>
                <a:r>
                  <a:rPr lang="en-US" altLang="zh-CN" sz="1500" dirty="0">
                    <a:latin typeface="微软雅黑" panose="020B0503020204020204" pitchFamily="34" charset="-122"/>
                    <a:ea typeface="微软雅黑" panose="020B0503020204020204" pitchFamily="34" charset="-122"/>
                  </a:rPr>
                  <a:t> (down sampling)</a:t>
                </a:r>
                <a:r>
                  <a:rPr lang="zh-CN" altLang="zh-CN" sz="1500" dirty="0">
                    <a:latin typeface="微软雅黑" panose="020B0503020204020204" pitchFamily="34" charset="-122"/>
                    <a:ea typeface="微软雅黑" panose="020B0503020204020204" pitchFamily="34" charset="-122"/>
                  </a:rPr>
                  <a:t>操作。如</a:t>
                </a:r>
                <a:r>
                  <a:rPr lang="en-US" altLang="zh-CN" sz="1500" dirty="0">
                    <a:latin typeface="微软雅黑" panose="020B0503020204020204" pitchFamily="34" charset="-122"/>
                    <a:ea typeface="微软雅黑" panose="020B0503020204020204" pitchFamily="34" charset="-122"/>
                  </a:rPr>
                  <a:t>5.8</a:t>
                </a:r>
                <a:r>
                  <a:rPr lang="zh-CN" altLang="zh-CN" sz="1500" dirty="0">
                    <a:latin typeface="微软雅黑" panose="020B0503020204020204" pitchFamily="34" charset="-122"/>
                    <a:ea typeface="微软雅黑" panose="020B0503020204020204" pitchFamily="34" charset="-122"/>
                  </a:rPr>
                  <a:t>图中被卷积图像分辨率为</a:t>
                </a:r>
                <a14:m>
                  <m:oMath xmlns:m="http://schemas.openxmlformats.org/officeDocument/2006/math">
                    <m:r>
                      <a:rPr lang="en-US" altLang="zh-CN" sz="1500">
                        <a:latin typeface="Cambria Math" panose="02040503050406030204" pitchFamily="18" charset="0"/>
                      </a:rPr>
                      <m:t>5×5</m:t>
                    </m:r>
                  </m:oMath>
                </a14:m>
                <a:r>
                  <a:rPr lang="zh-CN" altLang="zh-CN" sz="1500" dirty="0">
                    <a:latin typeface="微软雅黑" panose="020B0503020204020204" pitchFamily="34" charset="-122"/>
                    <a:ea typeface="微软雅黑" panose="020B0503020204020204" pitchFamily="34" charset="-122"/>
                  </a:rPr>
                  <a:t>，卷积后图像的分辨率为</a:t>
                </a:r>
                <a14:m>
                  <m:oMath xmlns:m="http://schemas.openxmlformats.org/officeDocument/2006/math">
                    <m:r>
                      <a:rPr lang="en-US" altLang="zh-CN" sz="1500">
                        <a:latin typeface="Cambria Math" panose="02040503050406030204" pitchFamily="18" charset="0"/>
                      </a:rPr>
                      <m:t>3×3</m:t>
                    </m:r>
                  </m:oMath>
                </a14:m>
                <a:r>
                  <a:rPr lang="zh-CN" altLang="zh-CN" sz="1500" dirty="0">
                    <a:latin typeface="微软雅黑" panose="020B0503020204020204" pitchFamily="34" charset="-122"/>
                    <a:ea typeface="微软雅黑" panose="020B0503020204020204" pitchFamily="34" charset="-122"/>
                  </a:rPr>
                  <a:t>，这样被卷积图像就被</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约减</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了。对卷积得到的图像结果不断卷积滤波，则原始图像就会被</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层层抽象、层层约减</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，从而使得蕴涵在图像中的重要信息</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显山露水</a:t>
                </a:r>
                <a:r>
                  <a:rPr lang="en-US" altLang="zh-CN" sz="1500"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l"/>
                </a:pPr>
                <a:r>
                  <a:rPr lang="zh-CN" altLang="zh-CN" sz="1500" dirty="0">
                    <a:latin typeface="微软雅黑" panose="020B0503020204020204" pitchFamily="34" charset="-122"/>
                    <a:ea typeface="微软雅黑" panose="020B0503020204020204" pitchFamily="34" charset="-122"/>
                  </a:rPr>
                  <a:t>卷积核中的权重系数</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𝑖</m:t>
                        </m:r>
                      </m:sub>
                    </m:sSub>
                  </m:oMath>
                </a14:m>
                <a:r>
                  <a:rPr lang="zh-CN" altLang="zh-CN" sz="1500" dirty="0">
                    <a:latin typeface="微软雅黑" panose="020B0503020204020204" pitchFamily="34" charset="-122"/>
                    <a:ea typeface="微软雅黑" panose="020B0503020204020204" pitchFamily="34" charset="-122"/>
                  </a:rPr>
                  <a:t>是通过数据驱动机制学习得到，其用来捕获图像中某像素点及其邻域像素点所构成的特有空间模式。一旦从数据中学习得到权重系数，这些权重系数就刻画了图像中像素点构成的空间分布不同模式。</a:t>
                </a:r>
              </a:p>
              <a:p>
                <a:pPr marL="285750" indent="-285750">
                  <a:buFont typeface="Wingdings" panose="05000000000000000000" pitchFamily="2" charset="2"/>
                  <a:buChar char="l"/>
                </a:pPr>
                <a:r>
                  <a:rPr lang="zh-CN" altLang="zh-CN" sz="1500" dirty="0">
                    <a:latin typeface="微软雅黑" panose="020B0503020204020204" pitchFamily="34" charset="-122"/>
                    <a:ea typeface="微软雅黑" panose="020B0503020204020204" pitchFamily="34" charset="-122"/>
                  </a:rPr>
                  <a:t>图像卷积操作</a:t>
                </a:r>
                <a:r>
                  <a:rPr lang="zh-CN" altLang="en-US" sz="1500" dirty="0">
                    <a:latin typeface="微软雅黑" panose="020B0503020204020204" pitchFamily="34" charset="-122"/>
                    <a:ea typeface="微软雅黑" panose="020B0503020204020204" pitchFamily="34" charset="-122"/>
                  </a:rPr>
                  <a:t>符合</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视觉系统信息分层处理</a:t>
                </a:r>
                <a:r>
                  <a:rPr lang="en-US" altLang="zh-CN"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这一机制，即视觉感知是由低层细胞到高层细胞对原始输入信息不断抽象完成，更高层细胞拥有更高级的感受野，并且对一些偏移、旋转等具有一定的不变性。比如，无论如何旋转手机，给出不同旋转状态的手机图像，人脑总是可以从这些不同旋转角度图像中辨认出手机这一语义对象</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249011" y="1804444"/>
                <a:ext cx="5582236" cy="4247317"/>
              </a:xfrm>
              <a:prstGeom prst="rect">
                <a:avLst/>
              </a:prstGeom>
              <a:blipFill>
                <a:blip r:embed="rId4"/>
                <a:stretch>
                  <a:fillRect l="-328" t="-287" b="-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457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卷积神经网络：不同卷积算子卷积效果</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FFAC21-E99C-4F42-86E1-15B83A338E74}"/>
                  </a:ext>
                </a:extLst>
              </p:cNvPr>
              <p:cNvSpPr/>
              <p:nvPr/>
            </p:nvSpPr>
            <p:spPr>
              <a:xfrm>
                <a:off x="249011" y="1804444"/>
                <a:ext cx="6043938" cy="457843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5.9</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给出了同一幅图像经过两个不同的</a:t>
                </a:r>
                <a14:m>
                  <m:oMath xmlns:m="http://schemas.openxmlformats.org/officeDocument/2006/math">
                    <m:r>
                      <a:rPr lang="en-US" altLang="zh-CN" sz="1400">
                        <a:latin typeface="Cambria Math" panose="02040503050406030204" pitchFamily="18" charset="0"/>
                      </a:rPr>
                      <m:t>7×7</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高斯卷积核进行卷积滤波的结果。高斯卷积核中的权重系数具有如下特点：卷积核中心位置权重系数的取值最大，从中心位置向四周边缘扩散过程中，权重系数的取值逐渐减少。在高斯卷积核中，所有权重系数累加之值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从图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5.9</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可见，如果卷积核中心位置的权重系数越小且与其它卷积权重系数差别越小，则卷积所得到图像滤波结果越模糊，这被称为图像平滑操作。图中右下图与右上图相比，显得模糊，其原因在于右下图所对应的卷积核权重系数相差不大，使得像素点所对应卷积滤波结果之间彼此相差不大。</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可以想象，在卷积过程中，被卷积图像子块中心位置像素点所对应的卷积权重系数小且与其它卷积权重系数差别不大，则意味着该像素点色度值与其近邻像素点色度值之间差距在卷积后将减少，该像素点与其近邻像素点之间的色度值也将趋同，从而使得图像变</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模糊</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，这很好利用了图像相邻像素点之间存在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空间依赖</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的特点。</a:t>
                </a:r>
              </a:p>
            </p:txBody>
          </p:sp>
        </mc:Choice>
        <mc:Fallback xmlns="">
          <p:sp>
            <p:nvSpPr>
              <p:cNvPr id="8" name="矩形 7">
                <a:extLst>
                  <a:ext uri="{FF2B5EF4-FFF2-40B4-BE49-F238E27FC236}">
                    <a16:creationId xmlns:a16="http://schemas.microsoft.com/office/drawing/2014/main" id="{27FFAC21-E99C-4F42-86E1-15B83A338E74}"/>
                  </a:ext>
                </a:extLst>
              </p:cNvPr>
              <p:cNvSpPr>
                <a:spLocks noRot="1" noChangeAspect="1" noMove="1" noResize="1" noEditPoints="1" noAdjustHandles="1" noChangeArrowheads="1" noChangeShapeType="1" noTextEdit="1"/>
              </p:cNvSpPr>
              <p:nvPr/>
            </p:nvSpPr>
            <p:spPr>
              <a:xfrm>
                <a:off x="249011" y="1804444"/>
                <a:ext cx="6043938" cy="4578433"/>
              </a:xfrm>
              <a:prstGeom prst="rect">
                <a:avLst/>
              </a:prstGeom>
              <a:blipFill>
                <a:blip r:embed="rId3"/>
                <a:stretch>
                  <a:fillRect l="-202" b="-53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27FD85A-DE00-4B68-BFE4-9E03016230B5}"/>
              </a:ext>
            </a:extLst>
          </p:cNvPr>
          <p:cNvPicPr>
            <a:picLocks noChangeAspect="1"/>
          </p:cNvPicPr>
          <p:nvPr/>
        </p:nvPicPr>
        <p:blipFill>
          <a:blip r:embed="rId4"/>
          <a:stretch>
            <a:fillRect/>
          </a:stretch>
        </p:blipFill>
        <p:spPr>
          <a:xfrm>
            <a:off x="6543636" y="2429022"/>
            <a:ext cx="4780637" cy="3133319"/>
          </a:xfrm>
          <a:prstGeom prst="rect">
            <a:avLst/>
          </a:prstGeom>
        </p:spPr>
      </p:pic>
    </p:spTree>
    <p:extLst>
      <p:ext uri="{BB962C8B-B14F-4D97-AF65-F5344CB8AC3E}">
        <p14:creationId xmlns:p14="http://schemas.microsoft.com/office/powerpoint/2010/main" val="294343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778841" y="2849787"/>
              <a:ext cx="4133539" cy="400110"/>
            </a:xfrm>
            <a:prstGeom prst="rect">
              <a:avLst/>
            </a:prstGeom>
          </p:spPr>
          <p:txBody>
            <a:bodyPr wrap="squar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卷积神经网络：填充（</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padding</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）和步长（</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striding</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sp>
        <p:nvSpPr>
          <p:cNvPr id="8" name="矩形 7">
            <a:extLst>
              <a:ext uri="{FF2B5EF4-FFF2-40B4-BE49-F238E27FC236}">
                <a16:creationId xmlns:a16="http://schemas.microsoft.com/office/drawing/2014/main" id="{27FFAC21-E99C-4F42-86E1-15B83A338E74}"/>
              </a:ext>
            </a:extLst>
          </p:cNvPr>
          <p:cNvSpPr/>
          <p:nvPr/>
        </p:nvSpPr>
        <p:spPr>
          <a:xfrm>
            <a:off x="736691" y="1536066"/>
            <a:ext cx="5476540" cy="4770537"/>
          </a:xfrm>
          <a:prstGeom prst="rect">
            <a:avLst/>
          </a:prstGeom>
        </p:spPr>
        <p:txBody>
          <a:bodyPr wrap="square">
            <a:spAutoFit/>
          </a:bodyPr>
          <a:lstStyle/>
          <a:p>
            <a:pPr marL="285750" indent="-285750">
              <a:buFont typeface="Wingdings" panose="05000000000000000000" pitchFamily="2" charset="2"/>
              <a:buChar char="l"/>
            </a:pP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1600" dirty="0">
                <a:solidFill>
                  <a:srgbClr val="FF0000"/>
                </a:solidFill>
                <a:latin typeface="微软雅黑" panose="020B0503020204020204" pitchFamily="34" charset="-122"/>
                <a:ea typeface="微软雅黑" panose="020B0503020204020204" pitchFamily="34" charset="-122"/>
              </a:rPr>
              <a:t>填充</a:t>
            </a:r>
            <a:r>
              <a:rPr lang="zh-CN" altLang="en-US" sz="1600" dirty="0">
                <a:latin typeface="微软雅黑" panose="020B0503020204020204" pitchFamily="34" charset="-122"/>
                <a:ea typeface="微软雅黑" panose="020B0503020204020204" pitchFamily="34" charset="-122"/>
              </a:rPr>
              <a:t>：从前面的介绍可知，位于被卷积图像</a:t>
            </a:r>
            <a:r>
              <a:rPr lang="zh-CN" altLang="en-US" sz="1600" dirty="0">
                <a:solidFill>
                  <a:srgbClr val="FF0000"/>
                </a:solidFill>
                <a:latin typeface="微软雅黑" panose="020B0503020204020204" pitchFamily="34" charset="-122"/>
                <a:ea typeface="微软雅黑" panose="020B0503020204020204" pitchFamily="34" charset="-122"/>
              </a:rPr>
              <a:t>边缘位置</a:t>
            </a:r>
            <a:r>
              <a:rPr lang="zh-CN" altLang="en-US" sz="1600" dirty="0">
                <a:latin typeface="微软雅黑" panose="020B0503020204020204" pitchFamily="34" charset="-122"/>
                <a:ea typeface="微软雅黑" panose="020B0503020204020204" pitchFamily="34" charset="-122"/>
              </a:rPr>
              <a:t>的像素点无法形成一个以其为中心、与卷积核大小一致的图像子块区域，因此无法对边缘位置的像素点进行卷积滤波。为了使边缘位置的图像像素点也参与卷积滤波，填充技术被提出。该方法在边缘像素点周围填充“</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填充），使得可以以边缘像素点为中心形成与卷积核同样大小的图像子块区域。注意，在这种填充机制下，卷积后的图像分辨率将与卷积前的图像分辨率一致，不存在下采样。</a:t>
            </a:r>
          </a:p>
          <a:p>
            <a:pPr marL="285750" indent="-28575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步长：在进行卷积操作时，通常希望被卷积所得的图像分辨率与卷积前的图像分辨率相比逐渐减少，即图像被约减。步长方法通过改变卷积核在被卷积图像中移动步长的大小来跳过一些像素，进行卷积滤波。</a:t>
            </a:r>
            <a:r>
              <a:rPr lang="zh-CN" altLang="en-US" sz="1600" b="1" dirty="0">
                <a:solidFill>
                  <a:srgbClr val="FF0000"/>
                </a:solidFill>
                <a:latin typeface="微软雅黑" panose="020B0503020204020204" pitchFamily="34" charset="-122"/>
                <a:ea typeface="微软雅黑" panose="020B0503020204020204" pitchFamily="34" charset="-122"/>
              </a:rPr>
              <a:t>当</a:t>
            </a:r>
            <a:r>
              <a:rPr lang="en-US" altLang="zh-CN" sz="1600" b="1" dirty="0">
                <a:solidFill>
                  <a:srgbClr val="FF0000"/>
                </a:solidFill>
                <a:latin typeface="微软雅黑" panose="020B0503020204020204" pitchFamily="34" charset="-122"/>
                <a:ea typeface="微软雅黑" panose="020B0503020204020204" pitchFamily="34" charset="-122"/>
              </a:rPr>
              <a:t>stride = 1</a:t>
            </a:r>
            <a:r>
              <a:rPr lang="zh-CN" altLang="en-US" sz="1600" b="1" dirty="0">
                <a:solidFill>
                  <a:srgbClr val="FF0000"/>
                </a:solidFill>
                <a:latin typeface="微软雅黑" panose="020B0503020204020204" pitchFamily="34" charset="-122"/>
                <a:ea typeface="微软雅黑" panose="020B0503020204020204" pitchFamily="34" charset="-122"/>
              </a:rPr>
              <a:t>时，卷积核滑动跳过</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个像素，这是最基本的单步滑动（</a:t>
            </a:r>
            <a:r>
              <a:rPr lang="en-US" altLang="zh-CN" sz="1600" b="1" dirty="0">
                <a:solidFill>
                  <a:srgbClr val="FF0000"/>
                </a:solidFill>
                <a:latin typeface="微软雅黑" panose="020B0503020204020204" pitchFamily="34" charset="-122"/>
                <a:ea typeface="微软雅黑" panose="020B0503020204020204" pitchFamily="34" charset="-122"/>
              </a:rPr>
              <a:t>stride=1</a:t>
            </a:r>
            <a:r>
              <a:rPr lang="zh-CN" altLang="en-US" sz="1600" b="1" dirty="0">
                <a:solidFill>
                  <a:srgbClr val="FF0000"/>
                </a:solidFill>
                <a:latin typeface="微软雅黑" panose="020B0503020204020204" pitchFamily="34" charset="-122"/>
                <a:ea typeface="微软雅黑" panose="020B0503020204020204" pitchFamily="34" charset="-122"/>
              </a:rPr>
              <a:t>就是不跳步）</a:t>
            </a:r>
            <a:r>
              <a:rPr lang="zh-CN" altLang="en-US" sz="1600" dirty="0">
                <a:latin typeface="微软雅黑" panose="020B0503020204020204" pitchFamily="34" charset="-122"/>
                <a:ea typeface="微软雅黑" panose="020B0503020204020204" pitchFamily="34" charset="-122"/>
              </a:rPr>
              <a:t>，也是标准的卷积模式（如图</a:t>
            </a:r>
            <a:r>
              <a:rPr lang="en-US" altLang="zh-CN" sz="1600" dirty="0">
                <a:latin typeface="微软雅黑" panose="020B0503020204020204" pitchFamily="34" charset="-122"/>
                <a:ea typeface="微软雅黑" panose="020B0503020204020204" pitchFamily="34" charset="-122"/>
              </a:rPr>
              <a:t>5.8</a:t>
            </a:r>
            <a:r>
              <a:rPr lang="zh-CN" altLang="en-US" sz="1600" dirty="0">
                <a:latin typeface="微软雅黑" panose="020B0503020204020204" pitchFamily="34" charset="-122"/>
                <a:ea typeface="微软雅黑" panose="020B0503020204020204" pitchFamily="34" charset="-122"/>
              </a:rPr>
              <a:t>中的示例所示）。</a:t>
            </a:r>
            <a:r>
              <a:rPr lang="en-US" altLang="zh-CN" sz="1600" dirty="0">
                <a:latin typeface="微软雅黑" panose="020B0503020204020204" pitchFamily="34" charset="-122"/>
                <a:ea typeface="微软雅黑" panose="020B0503020204020204" pitchFamily="34" charset="-122"/>
              </a:rPr>
              <a:t>stride = </a:t>
            </a:r>
            <a:r>
              <a:rPr lang="en-US" altLang="zh-CN" sz="1600" i="1"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表示卷积核移动跳过的步长是</a:t>
            </a:r>
            <a:r>
              <a:rPr lang="en-US" altLang="zh-CN" sz="1600" i="1"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。对于图</a:t>
            </a:r>
            <a:r>
              <a:rPr lang="en-US" altLang="zh-CN" sz="1600" dirty="0">
                <a:latin typeface="微软雅黑" panose="020B0503020204020204" pitchFamily="34" charset="-122"/>
                <a:ea typeface="微软雅黑" panose="020B0503020204020204" pitchFamily="34" charset="-122"/>
              </a:rPr>
              <a:t>5.8</a:t>
            </a:r>
            <a:r>
              <a:rPr lang="zh-CN" altLang="en-US" sz="1600" dirty="0">
                <a:latin typeface="微软雅黑" panose="020B0503020204020204" pitchFamily="34" charset="-122"/>
                <a:ea typeface="微软雅黑" panose="020B0503020204020204" pitchFamily="34" charset="-122"/>
              </a:rPr>
              <a:t>中的卷积操作，如果将步长改为</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，则可得到一个</a:t>
            </a:r>
            <a:r>
              <a:rPr lang="en-US" altLang="zh-CN" sz="1600" dirty="0">
                <a:latin typeface="微软雅黑" panose="020B0503020204020204" pitchFamily="34" charset="-122"/>
                <a:ea typeface="微软雅黑" panose="020B0503020204020204" pitchFamily="34" charset="-122"/>
              </a:rPr>
              <a:t>2 × 2</a:t>
            </a:r>
            <a:r>
              <a:rPr lang="zh-CN" altLang="en-US" sz="1600" dirty="0">
                <a:latin typeface="微软雅黑" panose="020B0503020204020204" pitchFamily="34" charset="-122"/>
                <a:ea typeface="微软雅黑" panose="020B0503020204020204" pitchFamily="34" charset="-122"/>
              </a:rPr>
              <a:t>的卷积滤波图像结果（见图</a:t>
            </a:r>
            <a:r>
              <a:rPr lang="en-US" altLang="zh-CN" sz="1600" dirty="0">
                <a:latin typeface="微软雅黑" panose="020B0503020204020204" pitchFamily="34" charset="-122"/>
                <a:ea typeface="微软雅黑" panose="020B0503020204020204" pitchFamily="34" charset="-122"/>
              </a:rPr>
              <a:t>5.10</a:t>
            </a:r>
            <a:r>
              <a:rPr lang="zh-CN" altLang="en-US"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97EC0D5-6AEC-4FF1-B328-19D31C299674}"/>
              </a:ext>
            </a:extLst>
          </p:cNvPr>
          <p:cNvPicPr>
            <a:picLocks noChangeAspect="1"/>
          </p:cNvPicPr>
          <p:nvPr/>
        </p:nvPicPr>
        <p:blipFill>
          <a:blip r:embed="rId3"/>
          <a:stretch>
            <a:fillRect/>
          </a:stretch>
        </p:blipFill>
        <p:spPr>
          <a:xfrm>
            <a:off x="6677465" y="4283859"/>
            <a:ext cx="4140590" cy="1813018"/>
          </a:xfrm>
          <a:prstGeom prst="rect">
            <a:avLst/>
          </a:prstGeom>
        </p:spPr>
      </p:pic>
      <p:pic>
        <p:nvPicPr>
          <p:cNvPr id="9" name="图片 8">
            <a:extLst>
              <a:ext uri="{FF2B5EF4-FFF2-40B4-BE49-F238E27FC236}">
                <a16:creationId xmlns:a16="http://schemas.microsoft.com/office/drawing/2014/main" id="{6D81CBC8-3392-400B-9D4E-86A3A5C96BB0}"/>
              </a:ext>
            </a:extLst>
          </p:cNvPr>
          <p:cNvPicPr>
            <a:picLocks noChangeAspect="1"/>
          </p:cNvPicPr>
          <p:nvPr/>
        </p:nvPicPr>
        <p:blipFill>
          <a:blip r:embed="rId4"/>
          <a:stretch>
            <a:fillRect/>
          </a:stretch>
        </p:blipFill>
        <p:spPr>
          <a:xfrm>
            <a:off x="6677465" y="1821594"/>
            <a:ext cx="4254624" cy="2146803"/>
          </a:xfrm>
          <a:prstGeom prst="rect">
            <a:avLst/>
          </a:prstGeom>
        </p:spPr>
      </p:pic>
    </p:spTree>
    <p:extLst>
      <p:ext uri="{BB962C8B-B14F-4D97-AF65-F5344CB8AC3E}">
        <p14:creationId xmlns:p14="http://schemas.microsoft.com/office/powerpoint/2010/main" val="987441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3345670" y="2849787"/>
              <a:ext cx="3566710" cy="400110"/>
            </a:xfrm>
            <a:prstGeom prst="rect">
              <a:avLst/>
            </a:prstGeom>
          </p:spPr>
          <p:txBody>
            <a:bodyPr wrap="squar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卷积神经网络：卷积算子特点</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sp>
        <p:nvSpPr>
          <p:cNvPr id="10" name="矩形: 圆角 6">
            <a:extLst>
              <a:ext uri="{FF2B5EF4-FFF2-40B4-BE49-F238E27FC236}">
                <a16:creationId xmlns:a16="http://schemas.microsoft.com/office/drawing/2014/main" id="{0A0F837F-DB52-4587-AC1C-BF6047722A5A}"/>
              </a:ext>
            </a:extLst>
          </p:cNvPr>
          <p:cNvSpPr/>
          <p:nvPr/>
        </p:nvSpPr>
        <p:spPr>
          <a:xfrm>
            <a:off x="852473" y="1777220"/>
            <a:ext cx="10341037" cy="43916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56ED1AE-B43C-4973-8650-C5681FF48D6B}"/>
                  </a:ext>
                </a:extLst>
              </p:cNvPr>
              <p:cNvSpPr/>
              <p:nvPr/>
            </p:nvSpPr>
            <p:spPr>
              <a:xfrm>
                <a:off x="852473" y="1777220"/>
                <a:ext cx="10178375" cy="4398320"/>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选择性感受野：</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神经科学家发现，人的视觉神经细胞对不同的视觉模式具有特征选择性（</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Feature Selectivity</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而与这个区域之外的其他点取值均无关，该区域被称为感受野（</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receptive field</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），正所谓</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管中窥豹、见微知著</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。在卷积神经网络中，感受野是卷积神经网络每一层输出的特征图（</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feature map</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）上的像素点在输入图像上映射的区域大小。也就是说，感受野是特征图上一个点对应输入图像上的区域。</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局部感知、参数共享</a:t>
                </a: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值得注意的是，卷积操作是一个线性变换（线性加权累加），但是卷积操作中的权重参数可学习、可被重复使用，从而更适合数据中蕴含的实际空间模式且减少了参数总数，这种</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局部感知、参数共享</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的特点减少了网络参数，一定程度地防止过拟合。</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下采样约减抽象：</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假设被卷积图像大小为</a:t>
                </a:r>
                <a14:m>
                  <m:oMath xmlns:m="http://schemas.openxmlformats.org/officeDocument/2006/math">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𝑤</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𝑤</m:t>
                    </m:r>
                  </m:oMath>
                </a14:m>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、卷积核大小为</a:t>
                </a:r>
                <a14:m>
                  <m:oMath xmlns:m="http://schemas.openxmlformats.org/officeDocument/2006/math">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𝐹</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𝐹</m:t>
                    </m:r>
                  </m:oMath>
                </a14:m>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、上下左右四个边缘填充像素行</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列数为</a:t>
                </a:r>
                <a14:m>
                  <m:oMath xmlns:m="http://schemas.openxmlformats.org/officeDocument/2006/math">
                    <m:r>
                      <m:rPr>
                        <m:sty m:val="p"/>
                      </m:rP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P</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m:t>
                    </m:r>
                    <m:d>
                      <m:dPr>
                        <m:begChr m:val="["/>
                        <m:endChr m:val="]"/>
                        <m:ctrlPr>
                          <a:rPr lang="en-US" altLang="zh-CN" sz="1400" b="1" i="1" smtClean="0">
                            <a:solidFill>
                              <a:schemeClr val="bg1"/>
                            </a:solidFill>
                            <a:effectLst>
                              <a:outerShdw blurRad="38100" dist="38100" dir="2700000" algn="tl">
                                <a:srgbClr val="000000">
                                  <a:alpha val="43137"/>
                                </a:srgbClr>
                              </a:outerShdw>
                            </a:effectLst>
                            <a:latin typeface="Cambria Math" panose="02040503050406030204" pitchFamily="18" charset="0"/>
                          </a:rPr>
                        </m:ctrlPr>
                      </m:dPr>
                      <m:e>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𝐹</m:t>
                        </m:r>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/2</m:t>
                        </m:r>
                      </m:e>
                    </m:d>
                  </m:oMath>
                </a14:m>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(zw:0</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也能带入下列的公式</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、步长为</a:t>
                </a:r>
                <a14:m>
                  <m:oMath xmlns:m="http://schemas.openxmlformats.org/officeDocument/2006/math">
                    <m:r>
                      <a:rPr lang="en-US" altLang="zh-CN" sz="1400" b="1">
                        <a:solidFill>
                          <a:schemeClr val="bg1"/>
                        </a:solidFill>
                        <a:effectLst>
                          <a:outerShdw blurRad="38100" dist="38100" dir="2700000" algn="tl">
                            <a:srgbClr val="000000">
                              <a:alpha val="43137"/>
                            </a:srgbClr>
                          </a:outerShdw>
                        </a:effectLst>
                        <a:latin typeface="Cambria Math" panose="02040503050406030204" pitchFamily="18" charset="0"/>
                      </a:rPr>
                      <m:t>𝑆</m:t>
                    </m:r>
                  </m:oMath>
                </a14:m>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，则被卷积结果的分辨率是</a:t>
                </a:r>
                <a14:m>
                  <m:oMath xmlns:m="http://schemas.openxmlformats.org/officeDocument/2006/math">
                    <m:f>
                      <m:fPr>
                        <m:ctrlPr>
                          <a:rPr lang="zh-CN" altLang="zh-CN" sz="14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𝑊</m:t>
                        </m:r>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𝐹</m:t>
                        </m:r>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+2</m:t>
                        </m:r>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𝑃</m:t>
                        </m:r>
                      </m:num>
                      <m:den>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𝑆</m:t>
                        </m:r>
                      </m:den>
                    </m:f>
                    <m:r>
                      <a:rPr lang="en-US" altLang="zh-CN" sz="1400" b="1">
                        <a:solidFill>
                          <a:srgbClr val="FF0000"/>
                        </a:solidFill>
                        <a:effectLst>
                          <a:outerShdw blurRad="38100" dist="38100" dir="2700000" algn="tl">
                            <a:srgbClr val="000000">
                              <a:alpha val="43137"/>
                            </a:srgbClr>
                          </a:outerShdw>
                        </a:effectLst>
                        <a:latin typeface="Cambria Math" panose="02040503050406030204" pitchFamily="18" charset="0"/>
                      </a:rPr>
                      <m:t>+1</m:t>
                    </m:r>
                  </m:oMath>
                </a14:m>
                <a:r>
                  <a:rPr lang="zh-CN"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p>
            </p:txBody>
          </p:sp>
        </mc:Choice>
        <mc:Fallback xmlns="">
          <p:sp>
            <p:nvSpPr>
              <p:cNvPr id="11" name="矩形 10">
                <a:extLst>
                  <a:ext uri="{FF2B5EF4-FFF2-40B4-BE49-F238E27FC236}">
                    <a16:creationId xmlns:a16="http://schemas.microsoft.com/office/drawing/2014/main" id="{B56ED1AE-B43C-4973-8650-C5681FF48D6B}"/>
                  </a:ext>
                </a:extLst>
              </p:cNvPr>
              <p:cNvSpPr>
                <a:spLocks noRot="1" noChangeAspect="1" noMove="1" noResize="1" noEditPoints="1" noAdjustHandles="1" noChangeArrowheads="1" noChangeShapeType="1" noTextEdit="1"/>
              </p:cNvSpPr>
              <p:nvPr/>
            </p:nvSpPr>
            <p:spPr>
              <a:xfrm>
                <a:off x="852473" y="1777220"/>
                <a:ext cx="10178375" cy="4398320"/>
              </a:xfrm>
              <a:prstGeom prst="rect">
                <a:avLst/>
              </a:prstGeom>
              <a:blipFill>
                <a:blip r:embed="rId3"/>
                <a:stretch>
                  <a:fillRect r="-2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5626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3345670" y="2849787"/>
              <a:ext cx="3566710" cy="400110"/>
            </a:xfrm>
            <a:prstGeom prst="rect">
              <a:avLst/>
            </a:prstGeom>
          </p:spPr>
          <p:txBody>
            <a:bodyPr wrap="squar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卷积神经网络：池化</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sp>
        <p:nvSpPr>
          <p:cNvPr id="9" name="矩形: 圆角 6">
            <a:extLst>
              <a:ext uri="{FF2B5EF4-FFF2-40B4-BE49-F238E27FC236}">
                <a16:creationId xmlns:a16="http://schemas.microsoft.com/office/drawing/2014/main" id="{6F776722-C998-4B5A-8FC9-32D8E8B156B0}"/>
              </a:ext>
            </a:extLst>
          </p:cNvPr>
          <p:cNvSpPr/>
          <p:nvPr/>
        </p:nvSpPr>
        <p:spPr>
          <a:xfrm>
            <a:off x="904538" y="2038744"/>
            <a:ext cx="5515502" cy="367166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F94A04E-0008-446A-80AA-02438CDD86A3}"/>
              </a:ext>
            </a:extLst>
          </p:cNvPr>
          <p:cNvSpPr/>
          <p:nvPr/>
        </p:nvSpPr>
        <p:spPr>
          <a:xfrm>
            <a:off x="1086934" y="2287274"/>
            <a:ext cx="5102850" cy="3285323"/>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最大池化（</a:t>
            </a: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max pooling</a:t>
            </a: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：从输入特征图的某个区域子块中选择值最大的像素点作为最大池化结果（见图</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平均池化（</a:t>
            </a: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average pooling</a:t>
            </a: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计算区域子块所包含所有像素点的均值，将均值作为平均池化结果。</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k-max</a:t>
            </a: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池化（</a:t>
            </a: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k-max pooling</a:t>
            </a: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：对输入特征图区域子块中的像素点取前</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个最大值。如图</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5.13</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所示，从包含</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个取值的每一列中选取前</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个最大值就得到了</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k-max</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池化结果。</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63B4447A-FD09-4DC3-BCF5-4B2181952D5E}"/>
              </a:ext>
            </a:extLst>
          </p:cNvPr>
          <p:cNvPicPr>
            <a:picLocks noChangeAspect="1"/>
          </p:cNvPicPr>
          <p:nvPr/>
        </p:nvPicPr>
        <p:blipFill>
          <a:blip r:embed="rId3"/>
          <a:stretch>
            <a:fillRect/>
          </a:stretch>
        </p:blipFill>
        <p:spPr>
          <a:xfrm>
            <a:off x="7085875" y="1623171"/>
            <a:ext cx="3018254" cy="4249912"/>
          </a:xfrm>
          <a:prstGeom prst="rect">
            <a:avLst/>
          </a:prstGeom>
        </p:spPr>
      </p:pic>
    </p:spTree>
    <p:extLst>
      <p:ext uri="{BB962C8B-B14F-4D97-AF65-F5344CB8AC3E}">
        <p14:creationId xmlns:p14="http://schemas.microsoft.com/office/powerpoint/2010/main" val="417488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972562"/>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一、前馈神经网络与参数优化</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二、卷积神经网络</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三、循环神经网络</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四、注意力机制与正则化</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五、自然语言和计算机视觉应用</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6260" y="1019154"/>
            <a:ext cx="8984139" cy="486978"/>
            <a:chOff x="2051286" y="2830809"/>
            <a:chExt cx="4861094" cy="486978"/>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051286" y="2830809"/>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3830280" y="2849787"/>
              <a:ext cx="3082100" cy="400110"/>
            </a:xfrm>
            <a:prstGeom prst="rect">
              <a:avLst/>
            </a:prstGeom>
          </p:spPr>
          <p:txBody>
            <a:bodyPr wrap="squar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卷积神经网络全貌</a:t>
              </a:r>
            </a:p>
          </p:txBody>
        </p:sp>
      </p:grpSp>
      <p:sp>
        <p:nvSpPr>
          <p:cNvPr id="12" name="矩形 11">
            <a:extLst>
              <a:ext uri="{FF2B5EF4-FFF2-40B4-BE49-F238E27FC236}">
                <a16:creationId xmlns:a16="http://schemas.microsoft.com/office/drawing/2014/main" id="{5E3A4826-C45A-4929-A41E-665945622565}"/>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二、卷积神经网络</a:t>
            </a:r>
            <a:endParaRPr lang="zh-CN" altLang="en-US" sz="1600" dirty="0"/>
          </a:p>
        </p:txBody>
      </p:sp>
      <p:pic>
        <p:nvPicPr>
          <p:cNvPr id="7" name="图片 6">
            <a:extLst>
              <a:ext uri="{FF2B5EF4-FFF2-40B4-BE49-F238E27FC236}">
                <a16:creationId xmlns:a16="http://schemas.microsoft.com/office/drawing/2014/main" id="{FFC596E6-AE1C-45D5-9D50-5F2ED93F0544}"/>
              </a:ext>
            </a:extLst>
          </p:cNvPr>
          <p:cNvPicPr>
            <a:picLocks noChangeAspect="1"/>
          </p:cNvPicPr>
          <p:nvPr/>
        </p:nvPicPr>
        <p:blipFill>
          <a:blip r:embed="rId3"/>
          <a:stretch>
            <a:fillRect/>
          </a:stretch>
        </p:blipFill>
        <p:spPr>
          <a:xfrm>
            <a:off x="2871566" y="2038744"/>
            <a:ext cx="5873850" cy="2362805"/>
          </a:xfrm>
          <a:prstGeom prst="rect">
            <a:avLst/>
          </a:prstGeom>
        </p:spPr>
      </p:pic>
      <p:sp>
        <p:nvSpPr>
          <p:cNvPr id="8" name="矩形 7">
            <a:extLst>
              <a:ext uri="{FF2B5EF4-FFF2-40B4-BE49-F238E27FC236}">
                <a16:creationId xmlns:a16="http://schemas.microsoft.com/office/drawing/2014/main" id="{C34C44F9-4C66-476A-9FA9-A65B0EB2B474}"/>
              </a:ext>
            </a:extLst>
          </p:cNvPr>
          <p:cNvSpPr/>
          <p:nvPr/>
        </p:nvSpPr>
        <p:spPr>
          <a:xfrm>
            <a:off x="1392701" y="4706632"/>
            <a:ext cx="9195581" cy="1526059"/>
          </a:xfrm>
          <a:prstGeom prst="rect">
            <a:avLst/>
          </a:prstGeom>
        </p:spPr>
        <p:txBody>
          <a:bodyPr wrap="square">
            <a:spAutoFit/>
          </a:bodyPr>
          <a:lstStyle/>
          <a:p>
            <a:pPr algn="ct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5.14</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所示，对于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32 × 32 × 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的彩色图像，先用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 × 5 × 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的卷积核对其进行卷积操作（步长为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，无填充），得到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28 × 28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的卷积结果（特征图），然后以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 × 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大小进行池化，得到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14 × 14</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大小的特征图。最后通过若干个全连接层得到原始图像的向量表达，再对这个向量表达通过</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softmax</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函数进行分类识别，得到输入图像隶属于</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个类别的概率。</a:t>
            </a:r>
          </a:p>
        </p:txBody>
      </p:sp>
    </p:spTree>
    <p:extLst>
      <p:ext uri="{BB962C8B-B14F-4D97-AF65-F5344CB8AC3E}">
        <p14:creationId xmlns:p14="http://schemas.microsoft.com/office/powerpoint/2010/main" val="3387354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A61D4FC-2D70-4DF5-B8D9-C018F58A1BF9}"/>
                  </a:ext>
                </a:extLst>
              </p:cNvPr>
              <p:cNvSpPr/>
              <p:nvPr/>
            </p:nvSpPr>
            <p:spPr>
              <a:xfrm>
                <a:off x="398585" y="1688993"/>
                <a:ext cx="6274191" cy="4295856"/>
              </a:xfrm>
              <a:prstGeom prst="rect">
                <a:avLst/>
              </a:prstGeom>
            </p:spPr>
            <p:txBody>
              <a:bodyPr wrap="square">
                <a:spAutoFit/>
              </a:bodyPr>
              <a:lstStyle/>
              <a:p>
                <a:pPr marL="285750" indent="-285750" algn="just">
                  <a:lnSpc>
                    <a:spcPts val="2200"/>
                  </a:lnSpc>
                  <a:spcAft>
                    <a:spcPts val="0"/>
                  </a:spcAft>
                  <a:buFont typeface="Arial" panose="020B0604020202020204" pitchFamily="34" charset="0"/>
                  <a:buChar char="•"/>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循环神经网络（</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Recurrent Neural Network, RNN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p>
              <a:p>
                <a:pPr marL="285750" indent="-285750" algn="just">
                  <a:lnSpc>
                    <a:spcPts val="2200"/>
                  </a:lnSpc>
                  <a:spcAft>
                    <a:spcPts val="0"/>
                  </a:spcAft>
                  <a:buFont typeface="Arial" panose="020B0604020202020204" pitchFamily="34" charset="0"/>
                  <a:buChar char="•"/>
                </a:pP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1990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Jeffrey </a:t>
                </a:r>
                <a:r>
                  <a:rPr lang="en-US" altLang="zh-CN" sz="14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L.Elman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提出循环神经网络的最初概念框架，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buFont typeface="Arial" panose="020B0604020202020204" pitchFamily="34" charset="0"/>
                  <a:buChar char="•"/>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5.15</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展示了循环神经网络的结构图。由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循环</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lang="en-US" altLang="zh-CN" sz="1400" i="1">
                        <a:latin typeface="Cambria Math" panose="02040503050406030204" pitchFamily="18" charset="0"/>
                      </a:rPr>
                      <m:t>𝑡</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，循环神经网络单元会读取当前输入数据</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和前一时刻输入数据</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所对应的隐式编码结果</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，一起生成</a:t>
                </a:r>
                <a14:m>
                  <m:oMath xmlns:m="http://schemas.openxmlformats.org/officeDocument/2006/math">
                    <m:r>
                      <a:rPr lang="en-US" altLang="zh-CN" sz="1400" i="1">
                        <a:latin typeface="Cambria Math" panose="02040503050406030204" pitchFamily="18" charset="0"/>
                      </a:rPr>
                      <m:t>𝑡</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时刻的隐式编码结果</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。接着将</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后传，去参与生成</a:t>
                </a:r>
                <a14:m>
                  <m:oMath xmlns:m="http://schemas.openxmlformats.org/officeDocument/2006/math">
                    <m:r>
                      <a:rPr lang="en-US" altLang="zh-CN" sz="1400" i="1">
                        <a:latin typeface="Cambria Math" panose="02040503050406030204" pitchFamily="18" charset="0"/>
                      </a:rPr>
                      <m:t>𝑡</m:t>
                    </m:r>
                    <m:r>
                      <a:rPr lang="en-US" altLang="zh-CN" sz="1400" i="1">
                        <a:latin typeface="Cambria Math" panose="02040503050406030204" pitchFamily="18" charset="0"/>
                      </a:rPr>
                      <m:t>+1</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时刻输入数据</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的隐式编码</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。如此循环处理，直至该序列数据被处理完毕。</a:t>
                </a:r>
              </a:p>
              <a:p>
                <a:pPr indent="266700" algn="just">
                  <a:lnSpc>
                    <a:spcPts val="2200"/>
                  </a:lnSpc>
                  <a:spcAft>
                    <a:spcPts val="0"/>
                  </a:spcAft>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A61D4FC-2D70-4DF5-B8D9-C018F58A1BF9}"/>
                  </a:ext>
                </a:extLst>
              </p:cNvPr>
              <p:cNvSpPr>
                <a:spLocks noRot="1" noChangeAspect="1" noMove="1" noResize="1" noEditPoints="1" noAdjustHandles="1" noChangeArrowheads="1" noChangeShapeType="1" noTextEdit="1"/>
              </p:cNvSpPr>
              <p:nvPr/>
            </p:nvSpPr>
            <p:spPr>
              <a:xfrm>
                <a:off x="398585" y="1688993"/>
                <a:ext cx="6274191" cy="4295856"/>
              </a:xfrm>
              <a:prstGeom prst="rect">
                <a:avLst/>
              </a:prstGeom>
              <a:blipFill>
                <a:blip r:embed="rId3"/>
                <a:stretch>
                  <a:fillRect l="-97" r="-194"/>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A8E6302-FC11-4F2C-9EB8-F046BC1312C8}"/>
              </a:ext>
            </a:extLst>
          </p:cNvPr>
          <p:cNvPicPr>
            <a:picLocks noChangeAspect="1"/>
          </p:cNvPicPr>
          <p:nvPr/>
        </p:nvPicPr>
        <p:blipFill>
          <a:blip r:embed="rId4"/>
          <a:stretch>
            <a:fillRect/>
          </a:stretch>
        </p:blipFill>
        <p:spPr>
          <a:xfrm>
            <a:off x="7151991" y="1911773"/>
            <a:ext cx="4321640" cy="2158479"/>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A3AD86A-C198-4320-8F79-B8EDA28E4BBD}"/>
                  </a:ext>
                </a:extLst>
              </p:cNvPr>
              <p:cNvSpPr/>
              <p:nvPr/>
            </p:nvSpPr>
            <p:spPr>
              <a:xfrm>
                <a:off x="6804072" y="3976538"/>
                <a:ext cx="4811151" cy="954107"/>
              </a:xfrm>
              <a:prstGeom prst="rect">
                <a:avLst/>
              </a:prstGeom>
            </p:spPr>
            <p:txBody>
              <a:bodyPr wrap="square">
                <a:spAutoFit/>
              </a:bodyPr>
              <a:lstStyle/>
              <a:p>
                <a:pPr algn="ct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时刻</a:t>
                </a:r>
                <a14:m>
                  <m:oMath xmlns:m="http://schemas.openxmlformats.org/officeDocument/2006/math">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所得到的隐式编码</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1400" i="1">
                            <a:latin typeface="Cambria Math" panose="02040503050406030204" pitchFamily="18" charset="0"/>
                            <a:ea typeface="等线" panose="02010600030101010101" pitchFamily="2" charset="-122"/>
                            <a:cs typeface="Times New Roman" panose="02020603050405020304" pitchFamily="18" charset="0"/>
                          </a:rPr>
                          <m:t>𝑡</m:t>
                        </m:r>
                      </m:sub>
                    </m:sSub>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是由上一时刻隐式编码</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1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1400" i="1">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和当前输入</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i="1">
                            <a:latin typeface="Cambria Math" panose="02040503050406030204" pitchFamily="18" charset="0"/>
                            <a:ea typeface="等线" panose="02010600030101010101" pitchFamily="2" charset="-122"/>
                            <a:cs typeface="Times New Roman" panose="02020603050405020304" pitchFamily="18" charset="0"/>
                          </a:rPr>
                          <m:t>𝑡</m:t>
                        </m:r>
                      </m:sub>
                    </m:sSub>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共同参与生成的，这可认为隐式编码</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1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1400" i="1">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已经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记忆</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了</a:t>
                </a:r>
                <a14:m>
                  <m:oMath xmlns:m="http://schemas.openxmlformats.org/officeDocument/2006/math">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时刻之前的时序信息，或者说前序时刻信息影响了后续时刻信息的处理</a:t>
                </a:r>
                <a:endParaRPr lang="zh-CN" altLang="en-US" sz="1400"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EA3AD86A-C198-4320-8F79-B8EDA28E4BBD}"/>
                  </a:ext>
                </a:extLst>
              </p:cNvPr>
              <p:cNvSpPr>
                <a:spLocks noRot="1" noChangeAspect="1" noMove="1" noResize="1" noEditPoints="1" noAdjustHandles="1" noChangeArrowheads="1" noChangeShapeType="1" noTextEdit="1"/>
              </p:cNvSpPr>
              <p:nvPr/>
            </p:nvSpPr>
            <p:spPr>
              <a:xfrm>
                <a:off x="6804072" y="3976538"/>
                <a:ext cx="4811151" cy="954107"/>
              </a:xfrm>
              <a:prstGeom prst="rect">
                <a:avLst/>
              </a:prstGeom>
              <a:blipFill>
                <a:blip r:embed="rId5"/>
                <a:stretch>
                  <a:fillRect t="-637" b="-5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778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p:pic>
        <p:nvPicPr>
          <p:cNvPr id="11" name="图片 10">
            <a:extLst>
              <a:ext uri="{FF2B5EF4-FFF2-40B4-BE49-F238E27FC236}">
                <a16:creationId xmlns:a16="http://schemas.microsoft.com/office/drawing/2014/main" id="{1A8E6302-FC11-4F2C-9EB8-F046BC1312C8}"/>
              </a:ext>
            </a:extLst>
          </p:cNvPr>
          <p:cNvPicPr>
            <a:picLocks noChangeAspect="1"/>
          </p:cNvPicPr>
          <p:nvPr/>
        </p:nvPicPr>
        <p:blipFill>
          <a:blip r:embed="rId3"/>
          <a:stretch>
            <a:fillRect/>
          </a:stretch>
        </p:blipFill>
        <p:spPr>
          <a:xfrm>
            <a:off x="517794" y="2432279"/>
            <a:ext cx="4321640" cy="2514860"/>
          </a:xfrm>
          <a:prstGeom prst="rect">
            <a:avLst/>
          </a:prstGeom>
        </p:spPr>
      </p:pic>
      <p:pic>
        <p:nvPicPr>
          <p:cNvPr id="2" name="图片 1">
            <a:extLst>
              <a:ext uri="{FF2B5EF4-FFF2-40B4-BE49-F238E27FC236}">
                <a16:creationId xmlns:a16="http://schemas.microsoft.com/office/drawing/2014/main" id="{4DC3326D-6989-4191-998A-C480FB1EE869}"/>
              </a:ext>
            </a:extLst>
          </p:cNvPr>
          <p:cNvPicPr>
            <a:picLocks noChangeAspect="1"/>
          </p:cNvPicPr>
          <p:nvPr/>
        </p:nvPicPr>
        <p:blipFill>
          <a:blip r:embed="rId4"/>
          <a:stretch>
            <a:fillRect/>
          </a:stretch>
        </p:blipFill>
        <p:spPr>
          <a:xfrm>
            <a:off x="6096000" y="2366405"/>
            <a:ext cx="4690029" cy="123492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3282F08-E2D2-4E3B-B2F0-5EDFEBF2681C}"/>
                  </a:ext>
                </a:extLst>
              </p:cNvPr>
              <p:cNvSpPr/>
              <p:nvPr/>
            </p:nvSpPr>
            <p:spPr>
              <a:xfrm>
                <a:off x="5477021" y="3899924"/>
                <a:ext cx="6096000" cy="1875129"/>
              </a:xfrm>
              <a:prstGeom prst="rect">
                <a:avLst/>
              </a:prstGeom>
            </p:spPr>
            <p:txBody>
              <a:bodyPr>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在时刻</a:t>
                </a:r>
                <a14:m>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，一旦得到当前输入数据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，循环神经网络会结合前一时刻</a:t>
                </a:r>
                <a14:m>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得到的隐式编码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，如下产生当前时刻隐式编码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Φ</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是激活函数，一般可为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Sigmoid</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或者</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Tanh</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激活函数，</a:t>
                </a:r>
                <a14:m>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U</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a:t>
                </a:r>
                <a14:m>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W</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为模型参数。从这里可看出，当前时刻的隐式编码输出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不仅仅与当前输入数据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相关，与网络已有的</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记忆</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也有着密不可分的联系。</a:t>
                </a:r>
              </a:p>
            </p:txBody>
          </p:sp>
        </mc:Choice>
        <mc:Fallback xmlns="">
          <p:sp>
            <p:nvSpPr>
              <p:cNvPr id="7" name="矩形 6">
                <a:extLst>
                  <a:ext uri="{FF2B5EF4-FFF2-40B4-BE49-F238E27FC236}">
                    <a16:creationId xmlns:a16="http://schemas.microsoft.com/office/drawing/2014/main" id="{93282F08-E2D2-4E3B-B2F0-5EDFEBF2681C}"/>
                  </a:ext>
                </a:extLst>
              </p:cNvPr>
              <p:cNvSpPr>
                <a:spLocks noRot="1" noChangeAspect="1" noMove="1" noResize="1" noEditPoints="1" noAdjustHandles="1" noChangeArrowheads="1" noChangeShapeType="1" noTextEdit="1"/>
              </p:cNvSpPr>
              <p:nvPr/>
            </p:nvSpPr>
            <p:spPr>
              <a:xfrm>
                <a:off x="5477021" y="3899924"/>
                <a:ext cx="6096000" cy="1875129"/>
              </a:xfrm>
              <a:prstGeom prst="rect">
                <a:avLst/>
              </a:prstGeom>
              <a:blipFill>
                <a:blip r:embed="rId5"/>
                <a:stretch>
                  <a:fillRect l="-300" r="-300" b="-2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0339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循环神经网络：处理自然语言的例子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p:pic>
        <p:nvPicPr>
          <p:cNvPr id="8" name="图片 7">
            <a:extLst>
              <a:ext uri="{FF2B5EF4-FFF2-40B4-BE49-F238E27FC236}">
                <a16:creationId xmlns:a16="http://schemas.microsoft.com/office/drawing/2014/main" id="{C8521D33-695D-4268-AD5F-8A7F2FACA1BB}"/>
              </a:ext>
            </a:extLst>
          </p:cNvPr>
          <p:cNvPicPr>
            <a:picLocks noChangeAspect="1"/>
          </p:cNvPicPr>
          <p:nvPr/>
        </p:nvPicPr>
        <p:blipFill>
          <a:blip r:embed="rId3"/>
          <a:stretch>
            <a:fillRect/>
          </a:stretch>
        </p:blipFill>
        <p:spPr>
          <a:xfrm>
            <a:off x="6507577" y="2358367"/>
            <a:ext cx="4794546" cy="2602839"/>
          </a:xfrm>
          <a:prstGeom prst="rect">
            <a:avLst/>
          </a:prstGeom>
        </p:spPr>
      </p:pic>
      <p:sp>
        <p:nvSpPr>
          <p:cNvPr id="9" name="矩形 8">
            <a:extLst>
              <a:ext uri="{FF2B5EF4-FFF2-40B4-BE49-F238E27FC236}">
                <a16:creationId xmlns:a16="http://schemas.microsoft.com/office/drawing/2014/main" id="{C1831F45-02E9-4E22-A0B6-EB6ADC8FA736}"/>
              </a:ext>
            </a:extLst>
          </p:cNvPr>
          <p:cNvSpPr/>
          <p:nvPr/>
        </p:nvSpPr>
        <p:spPr>
          <a:xfrm>
            <a:off x="239150" y="1650338"/>
            <a:ext cx="5856850" cy="448071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下面以自然语言例子来解释循环神经网络是如何处理时序数据。假设希望将自然语言句子进行分类，分类为饮食、体育、文化等不同类别。首先，对文本语句进行分词操作，如图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5.16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所示，循环神经网络在读入每个单词后，产生对应单词的隐式编码，并利用其来参与后续单词的隐式编码。</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一旦得到了每个单词的隐式编码后，通常可以通过如下方法得到一个句子的向量编码：</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考虑到句子中所有单词的信息均被后向传递，因此将最后一个单词的输出作为整个句子向量编码表示；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(b)</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将每个单词的隐式编码进行加权平均，将加权平均结果作为句子的向量编码表示。这样，一旦得到了句子的向量编码表示，就可以利用某个分类器，对句子的类别进行判断。</a:t>
            </a:r>
          </a:p>
        </p:txBody>
      </p:sp>
      <p:sp>
        <p:nvSpPr>
          <p:cNvPr id="10" name="矩形 9">
            <a:extLst>
              <a:ext uri="{FF2B5EF4-FFF2-40B4-BE49-F238E27FC236}">
                <a16:creationId xmlns:a16="http://schemas.microsoft.com/office/drawing/2014/main" id="{5EA5C232-04DE-4CF6-BC2B-8DB4F86C3F2C}"/>
              </a:ext>
            </a:extLst>
          </p:cNvPr>
          <p:cNvSpPr/>
          <p:nvPr/>
        </p:nvSpPr>
        <p:spPr>
          <a:xfrm>
            <a:off x="6442160" y="4763571"/>
            <a:ext cx="5257471" cy="954107"/>
          </a:xfrm>
          <a:prstGeom prst="rect">
            <a:avLst/>
          </a:prstGeom>
        </p:spPr>
        <p:txBody>
          <a:bodyPr wrap="square">
            <a:spAutoFit/>
          </a:bodyPr>
          <a:lstStyle/>
          <a:p>
            <a:pPr algn="ctr"/>
            <a:endParaRPr lang="zh-CN" altLang="en-US" sz="1400" dirty="0">
              <a:solidFill>
                <a:srgbClr val="000000"/>
              </a:solidFill>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“南北”“存在差异”“南甜北咸”“南方人”“甜豆花”等单词之间存在前后依赖，这种依赖会被有效利用起来，得到各单词的隐式编码及句子的向量表达。</a:t>
            </a:r>
          </a:p>
        </p:txBody>
      </p:sp>
    </p:spTree>
    <p:extLst>
      <p:ext uri="{BB962C8B-B14F-4D97-AF65-F5344CB8AC3E}">
        <p14:creationId xmlns:p14="http://schemas.microsoft.com/office/powerpoint/2010/main" val="3135811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循环神经网络：应用模式</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p:sp>
        <p:nvSpPr>
          <p:cNvPr id="2" name="矩形 1">
            <a:extLst>
              <a:ext uri="{FF2B5EF4-FFF2-40B4-BE49-F238E27FC236}">
                <a16:creationId xmlns:a16="http://schemas.microsoft.com/office/drawing/2014/main" id="{E693E7A9-AE59-4B4D-94BF-FAEF54417D52}"/>
              </a:ext>
            </a:extLst>
          </p:cNvPr>
          <p:cNvSpPr/>
          <p:nvPr/>
        </p:nvSpPr>
        <p:spPr>
          <a:xfrm>
            <a:off x="1765543" y="5391260"/>
            <a:ext cx="9303435" cy="954107"/>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在循环神经网络中，根据输入序列数据与输出序列数据中所包含“单元”的多寡，循环神经网络可以实现“</a:t>
            </a:r>
            <a:r>
              <a:rPr lang="zh-CN" altLang="en-US" sz="1400" b="1" dirty="0">
                <a:solidFill>
                  <a:srgbClr val="FF0000"/>
                </a:solidFill>
                <a:latin typeface="微软雅黑" panose="020B0503020204020204" pitchFamily="34" charset="-122"/>
                <a:ea typeface="微软雅黑" panose="020B0503020204020204" pitchFamily="34" charset="-122"/>
              </a:rPr>
              <a:t>多对多</a:t>
            </a:r>
            <a:r>
              <a:rPr lang="zh-CN" altLang="en-US" sz="1400" dirty="0">
                <a:latin typeface="微软雅黑" panose="020B0503020204020204" pitchFamily="34" charset="-122"/>
                <a:ea typeface="微软雅黑" panose="020B0503020204020204" pitchFamily="34" charset="-122"/>
              </a:rPr>
              <a:t>”（即输入和输出序列数据中包含多个单元，常用于机器翻译）、“</a:t>
            </a:r>
            <a:r>
              <a:rPr lang="zh-CN" altLang="en-US" sz="1400" dirty="0">
                <a:solidFill>
                  <a:srgbClr val="FF0000"/>
                </a:solidFill>
                <a:latin typeface="微软雅黑" panose="020B0503020204020204" pitchFamily="34" charset="-122"/>
                <a:ea typeface="微软雅黑" panose="020B0503020204020204" pitchFamily="34" charset="-122"/>
              </a:rPr>
              <a:t>多对一</a:t>
            </a:r>
            <a:r>
              <a:rPr lang="zh-CN" altLang="en-US" sz="1400" dirty="0">
                <a:latin typeface="微软雅黑" panose="020B0503020204020204" pitchFamily="34" charset="-122"/>
                <a:ea typeface="微软雅黑" panose="020B0503020204020204" pitchFamily="34" charset="-122"/>
              </a:rPr>
              <a:t>”（即输入序列数据包含多个单元，输出序列数据只包含一个单元，常用于文本的情感分类）和“</a:t>
            </a:r>
            <a:r>
              <a:rPr lang="zh-CN" altLang="en-US" sz="1400" b="1" dirty="0">
                <a:solidFill>
                  <a:srgbClr val="FF0000"/>
                </a:solidFill>
                <a:latin typeface="微软雅黑" panose="020B0503020204020204" pitchFamily="34" charset="-122"/>
                <a:ea typeface="微软雅黑" panose="020B0503020204020204" pitchFamily="34" charset="-122"/>
              </a:rPr>
              <a:t>一对多</a:t>
            </a:r>
            <a:r>
              <a:rPr lang="zh-CN" altLang="en-US" sz="1400" dirty="0">
                <a:latin typeface="微软雅黑" panose="020B0503020204020204" pitchFamily="34" charset="-122"/>
                <a:ea typeface="微软雅黑" panose="020B0503020204020204" pitchFamily="34" charset="-122"/>
              </a:rPr>
              <a:t>”（即输入序列数据包含一个单元，输出序列数据包含多个单元，常用于图像描述生成）三种模式</a:t>
            </a:r>
          </a:p>
        </p:txBody>
      </p:sp>
      <p:pic>
        <p:nvPicPr>
          <p:cNvPr id="7" name="图片 6">
            <a:extLst>
              <a:ext uri="{FF2B5EF4-FFF2-40B4-BE49-F238E27FC236}">
                <a16:creationId xmlns:a16="http://schemas.microsoft.com/office/drawing/2014/main" id="{59487733-A954-4B86-951E-D67AA8A6AF9C}"/>
              </a:ext>
            </a:extLst>
          </p:cNvPr>
          <p:cNvPicPr>
            <a:picLocks noChangeAspect="1"/>
          </p:cNvPicPr>
          <p:nvPr/>
        </p:nvPicPr>
        <p:blipFill>
          <a:blip r:embed="rId3"/>
          <a:stretch>
            <a:fillRect/>
          </a:stretch>
        </p:blipFill>
        <p:spPr>
          <a:xfrm>
            <a:off x="3392083" y="1454332"/>
            <a:ext cx="5239019" cy="3772094"/>
          </a:xfrm>
          <a:prstGeom prst="rect">
            <a:avLst/>
          </a:prstGeom>
        </p:spPr>
      </p:pic>
    </p:spTree>
    <p:extLst>
      <p:ext uri="{BB962C8B-B14F-4D97-AF65-F5344CB8AC3E}">
        <p14:creationId xmlns:p14="http://schemas.microsoft.com/office/powerpoint/2010/main" val="73802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循环神经网络：梯度传递</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p:pic>
        <p:nvPicPr>
          <p:cNvPr id="8" name="图片 7">
            <a:extLst>
              <a:ext uri="{FF2B5EF4-FFF2-40B4-BE49-F238E27FC236}">
                <a16:creationId xmlns:a16="http://schemas.microsoft.com/office/drawing/2014/main" id="{4E109C32-AE1E-474A-BFA9-FA18CC382EBA}"/>
              </a:ext>
            </a:extLst>
          </p:cNvPr>
          <p:cNvPicPr>
            <a:picLocks noChangeAspect="1"/>
          </p:cNvPicPr>
          <p:nvPr/>
        </p:nvPicPr>
        <p:blipFill>
          <a:blip r:embed="rId3"/>
          <a:stretch>
            <a:fillRect/>
          </a:stretch>
        </p:blipFill>
        <p:spPr>
          <a:xfrm>
            <a:off x="6827129" y="2905935"/>
            <a:ext cx="5181990" cy="2167813"/>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95DE748-D366-4C22-B081-E462EF3242F9}"/>
                  </a:ext>
                </a:extLst>
              </p:cNvPr>
              <p:cNvSpPr/>
              <p:nvPr/>
            </p:nvSpPr>
            <p:spPr>
              <a:xfrm>
                <a:off x="253219" y="1738174"/>
                <a:ext cx="6353908" cy="4701287"/>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循环神经网络虽然具有一定的记忆能力，但当彼此相关信息在序列中相距较远时，循环神经网络无法捕捉到数据之中的时序依赖关系。除此之外，当输入序列过长时，循环神经网络也容易</a:t>
                </a:r>
                <a:r>
                  <a:rPr lang="zh-CN"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出现梯度消失（</a:t>
                </a: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gradient vanishing</a:t>
                </a:r>
                <a:r>
                  <a:rPr lang="zh-CN"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或者</a:t>
                </a:r>
                <a:r>
                  <a:rPr lang="zh-CN"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梯度爆炸（</a:t>
                </a: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gradient exploding</a:t>
                </a:r>
                <a:r>
                  <a:rPr lang="zh-CN"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的问题。</a:t>
                </a: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5.18</a:t>
                </a:r>
                <a:r>
                  <a:rPr lang="zh-CN" altLang="zh-CN" sz="1400" dirty="0">
                    <a:latin typeface="微软雅黑" panose="020B0503020204020204" pitchFamily="34" charset="-122"/>
                    <a:ea typeface="微软雅黑" panose="020B0503020204020204" pitchFamily="34" charset="-122"/>
                  </a:rPr>
                  <a:t>以词性标注为例子给出了一个输入序列数据</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𝑇</m:t>
                        </m:r>
                      </m:sub>
                    </m:sSub>
                    <m:r>
                      <a:rPr lang="en-US" altLang="zh-CN" sz="1400" i="1">
                        <a:latin typeface="Cambria Math" panose="02040503050406030204" pitchFamily="18" charset="0"/>
                      </a:rPr>
                      <m:t>)</m:t>
                    </m:r>
                  </m:oMath>
                </a14:m>
                <a:r>
                  <a:rPr lang="zh-CN" altLang="zh-CN" sz="1400" dirty="0">
                    <a:latin typeface="微软雅黑" panose="020B0503020204020204" pitchFamily="34" charset="-122"/>
                    <a:ea typeface="微软雅黑" panose="020B0503020204020204" pitchFamily="34" charset="-122"/>
                  </a:rPr>
                  <a:t>被循环神经网络处理的示意图。</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zh-CN" sz="1400" dirty="0">
                    <a:latin typeface="微软雅黑" panose="020B0503020204020204" pitchFamily="34" charset="-122"/>
                    <a:ea typeface="微软雅黑" panose="020B0503020204020204" pitchFamily="34" charset="-122"/>
                  </a:rPr>
                  <a:t>在图</a:t>
                </a:r>
                <a:r>
                  <a:rPr lang="en-US" altLang="zh-CN" sz="1400" dirty="0">
                    <a:latin typeface="微软雅黑" panose="020B0503020204020204" pitchFamily="34" charset="-122"/>
                    <a:ea typeface="微软雅黑" panose="020B0503020204020204" pitchFamily="34" charset="-122"/>
                  </a:rPr>
                  <a:t>5.18</a:t>
                </a:r>
                <a:r>
                  <a:rPr lang="zh-CN" altLang="zh-CN" sz="1400" dirty="0">
                    <a:latin typeface="微软雅黑" panose="020B0503020204020204" pitchFamily="34" charset="-122"/>
                    <a:ea typeface="微软雅黑" panose="020B0503020204020204" pitchFamily="34" charset="-122"/>
                  </a:rPr>
                  <a:t>中，时刻</a:t>
                </a:r>
                <a14:m>
                  <m:oMath xmlns:m="http://schemas.openxmlformats.org/officeDocument/2006/math">
                    <m:r>
                      <a:rPr lang="en-US" altLang="zh-CN" sz="1400" i="1">
                        <a:latin typeface="Cambria Math" panose="02040503050406030204" pitchFamily="18" charset="0"/>
                      </a:rPr>
                      <m:t>𝑡</m:t>
                    </m:r>
                  </m:oMath>
                </a14:m>
                <a:r>
                  <a:rPr lang="zh-CN" altLang="zh-CN" sz="1400" dirty="0">
                    <a:latin typeface="微软雅黑" panose="020B0503020204020204" pitchFamily="34" charset="-122"/>
                    <a:ea typeface="微软雅黑" panose="020B0503020204020204" pitchFamily="34" charset="-122"/>
                  </a:rPr>
                  <a:t>输入数据</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（文本中的单词）的隐式编码为</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、其真实输出为</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（单词词性）、模型预测</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的词性是</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𝑂</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。参数</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𝑥</m:t>
                        </m:r>
                      </m:sub>
                    </m:sSub>
                  </m:oMath>
                </a14:m>
                <a:r>
                  <a:rPr lang="zh-CN" altLang="zh-CN" sz="1400" dirty="0">
                    <a:latin typeface="微软雅黑" panose="020B0503020204020204" pitchFamily="34" charset="-122"/>
                    <a:ea typeface="微软雅黑" panose="020B0503020204020204" pitchFamily="34" charset="-122"/>
                  </a:rPr>
                  <a:t>将</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映射为隐式编码</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、参数</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𝑜</m:t>
                        </m:r>
                      </m:sub>
                    </m:sSub>
                  </m:oMath>
                </a14:m>
                <a:r>
                  <a:rPr lang="zh-CN" altLang="zh-CN" sz="1400" dirty="0">
                    <a:latin typeface="微软雅黑" panose="020B0503020204020204" pitchFamily="34" charset="-122"/>
                    <a:ea typeface="微软雅黑" panose="020B0503020204020204" pitchFamily="34" charset="-122"/>
                  </a:rPr>
                  <a:t>将</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映射为预测输出</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𝑂</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a14:m>
                <a:r>
                  <a:rPr lang="zh-CN" altLang="zh-CN" sz="1400" dirty="0">
                    <a:latin typeface="微软雅黑" panose="020B0503020204020204" pitchFamily="34" charset="-122"/>
                    <a:ea typeface="微软雅黑" panose="020B0503020204020204" pitchFamily="34" charset="-122"/>
                  </a:rPr>
                  <a:t>通过参数</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h</m:t>
                        </m:r>
                      </m:sub>
                    </m:sSub>
                  </m:oMath>
                </a14:m>
                <a:r>
                  <a:rPr lang="zh-CN" altLang="zh-CN" sz="1400" dirty="0">
                    <a:latin typeface="微软雅黑" panose="020B0503020204020204" pitchFamily="34" charset="-122"/>
                    <a:ea typeface="微软雅黑" panose="020B0503020204020204" pitchFamily="34" charset="-122"/>
                  </a:rPr>
                  <a:t>参与</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的生成。图中</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𝑥</m:t>
                        </m:r>
                      </m:sub>
                    </m:sSub>
                  </m:oMath>
                </a14:m>
                <a:r>
                  <a:rPr lang="zh-CN" altLang="zh-CN" sz="14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𝑜</m:t>
                        </m:r>
                      </m:sub>
                    </m:sSub>
                  </m:oMath>
                </a14:m>
                <a:r>
                  <a:rPr lang="zh-CN" altLang="zh-CN" sz="14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h</m:t>
                        </m:r>
                      </m:sub>
                    </m:sSub>
                  </m:oMath>
                </a14:m>
                <a:r>
                  <a:rPr lang="zh-CN" altLang="zh-CN" sz="1400" dirty="0">
                    <a:latin typeface="微软雅黑" panose="020B0503020204020204" pitchFamily="34" charset="-122"/>
                    <a:ea typeface="微软雅黑" panose="020B0503020204020204" pitchFamily="34" charset="-122"/>
                  </a:rPr>
                  <a:t>是复用参数。</a:t>
                </a:r>
              </a:p>
              <a:p>
                <a:pPr marL="285750" indent="-285750" algn="just">
                  <a:lnSpc>
                    <a:spcPct val="150000"/>
                  </a:lnSpc>
                  <a:buFont typeface="Arial" panose="020B0604020202020204" pitchFamily="34" charset="0"/>
                  <a:buChar char="•"/>
                </a:pPr>
                <a:r>
                  <a:rPr lang="zh-CN" altLang="zh-CN" sz="1400" dirty="0">
                    <a:latin typeface="微软雅黑" panose="020B0503020204020204" pitchFamily="34" charset="-122"/>
                    <a:ea typeface="微软雅黑" panose="020B0503020204020204" pitchFamily="34" charset="-122"/>
                  </a:rPr>
                  <a:t>假设时刻</a:t>
                </a:r>
                <a14:m>
                  <m:oMath xmlns:m="http://schemas.openxmlformats.org/officeDocument/2006/math">
                    <m:r>
                      <a:rPr lang="en-US" altLang="zh-CN" sz="1400" i="1">
                        <a:latin typeface="Cambria Math" panose="02040503050406030204" pitchFamily="18" charset="0"/>
                      </a:rPr>
                      <m:t>𝑡</m:t>
                    </m:r>
                  </m:oMath>
                </a14:m>
                <a:r>
                  <a:rPr lang="zh-CN" altLang="zh-CN" sz="1400" dirty="0">
                    <a:latin typeface="微软雅黑" panose="020B0503020204020204" pitchFamily="34" charset="-122"/>
                    <a:ea typeface="微软雅黑" panose="020B0503020204020204" pitchFamily="34" charset="-122"/>
                  </a:rPr>
                  <a:t>隐式编码如下得到：</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r>
                      <m:rPr>
                        <m:sty m:val="p"/>
                      </m:rPr>
                      <a:rPr lang="en-US" altLang="zh-CN" sz="1400">
                        <a:latin typeface="Cambria Math" panose="02040503050406030204" pitchFamily="18" charset="0"/>
                      </a:rPr>
                      <m:t>tanh</m:t>
                    </m:r>
                    <m:r>
                      <a:rPr lang="en-US" altLang="zh-CN" sz="1400">
                        <a:latin typeface="Cambria Math" panose="02040503050406030204" pitchFamily="18" charset="0"/>
                      </a:rPr>
                      <m:t>⁡</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𝑥</m:t>
                        </m:r>
                      </m:sub>
                    </m:s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h</m:t>
                        </m:r>
                      </m:sub>
                    </m:s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i="1">
                        <a:latin typeface="Cambria Math" panose="02040503050406030204" pitchFamily="18" charset="0"/>
                      </a:rPr>
                      <m:t>𝑏</m:t>
                    </m:r>
                    <m:r>
                      <a:rPr lang="en-US" altLang="zh-CN" sz="1400" i="1">
                        <a:latin typeface="Cambria Math" panose="02040503050406030204" pitchFamily="18" charset="0"/>
                      </a:rPr>
                      <m:t>)</m:t>
                    </m:r>
                  </m:oMath>
                </a14:m>
                <a:r>
                  <a:rPr lang="zh-CN" altLang="zh-CN" sz="1400" dirty="0">
                    <a:latin typeface="微软雅黑" panose="020B0503020204020204" pitchFamily="34" charset="-122"/>
                    <a:ea typeface="微软雅黑" panose="020B0503020204020204" pitchFamily="34" charset="-122"/>
                  </a:rPr>
                  <a:t>。使用交叉熵损失函数计算时刻</a:t>
                </a:r>
                <a14:m>
                  <m:oMath xmlns:m="http://schemas.openxmlformats.org/officeDocument/2006/math">
                    <m:r>
                      <a:rPr lang="en-US" altLang="zh-CN" sz="1400" i="1">
                        <a:latin typeface="Cambria Math" panose="02040503050406030204" pitchFamily="18" charset="0"/>
                      </a:rPr>
                      <m:t>𝑡</m:t>
                    </m:r>
                  </m:oMath>
                </a14:m>
                <a:r>
                  <a:rPr lang="zh-CN" altLang="zh-CN" sz="1400" dirty="0">
                    <a:latin typeface="微软雅黑" panose="020B0503020204020204" pitchFamily="34" charset="-122"/>
                    <a:ea typeface="微软雅黑" panose="020B0503020204020204" pitchFamily="34" charset="-122"/>
                  </a:rPr>
                  <a:t>预测输出与实际输出的误差</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𝐸</m:t>
                        </m:r>
                      </m:e>
                      <m:sub>
                        <m:r>
                          <a:rPr lang="en-US" altLang="zh-CN" sz="1400" i="1">
                            <a:latin typeface="Cambria Math" panose="02040503050406030204" pitchFamily="18" charset="0"/>
                          </a:rPr>
                          <m:t>𝑡</m:t>
                        </m:r>
                      </m:sub>
                    </m:sSub>
                  </m:oMath>
                </a14:m>
                <a:r>
                  <a:rPr lang="zh-CN" altLang="zh-CN" sz="1400" dirty="0">
                    <a:latin typeface="微软雅黑" panose="020B0503020204020204" pitchFamily="34" charset="-122"/>
                    <a:ea typeface="微软雅黑" panose="020B0503020204020204" pitchFamily="34" charset="-122"/>
                  </a:rPr>
                  <a:t>。显然，整个序列产生的误差为</a:t>
                </a:r>
                <a14:m>
                  <m:oMath xmlns:m="http://schemas.openxmlformats.org/officeDocument/2006/math">
                    <m:r>
                      <a:rPr lang="en-US" altLang="zh-CN" sz="1400" i="1">
                        <a:latin typeface="Cambria Math" panose="02040503050406030204" pitchFamily="18" charset="0"/>
                      </a:rPr>
                      <m:t>𝐸</m:t>
                    </m:r>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2</m:t>
                        </m:r>
                      </m:den>
                    </m:f>
                    <m:nary>
                      <m:naryPr>
                        <m:chr m:val="∑"/>
                        <m:limLoc m:val="subSup"/>
                        <m:ctrlPr>
                          <a:rPr lang="zh-CN" altLang="zh-CN" sz="1400" i="1">
                            <a:latin typeface="Cambria Math" panose="02040503050406030204" pitchFamily="18" charset="0"/>
                          </a:rPr>
                        </m:ctrlPr>
                      </m:naryPr>
                      <m:sub>
                        <m: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i="1">
                            <a:latin typeface="Cambria Math" panose="02040503050406030204" pitchFamily="18" charset="0"/>
                          </a:rPr>
                          <m:t>𝑇</m:t>
                        </m:r>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𝐸</m:t>
                            </m:r>
                          </m:e>
                          <m:sub>
                            <m:r>
                              <a:rPr lang="en-US" altLang="zh-CN" sz="1400" i="1">
                                <a:latin typeface="Cambria Math" panose="02040503050406030204" pitchFamily="18" charset="0"/>
                              </a:rPr>
                              <m:t>𝑡</m:t>
                            </m:r>
                          </m:sub>
                        </m:sSub>
                      </m:e>
                    </m:nary>
                  </m:oMath>
                </a14:m>
                <a:r>
                  <a:rPr lang="zh-CN" altLang="zh-CN" sz="1400" dirty="0">
                    <a:latin typeface="微软雅黑" panose="020B0503020204020204" pitchFamily="34" charset="-122"/>
                    <a:ea typeface="微软雅黑" panose="020B0503020204020204" pitchFamily="34" charset="-122"/>
                  </a:rPr>
                  <a:t>。</a:t>
                </a: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195DE748-D366-4C22-B081-E462EF3242F9}"/>
                  </a:ext>
                </a:extLst>
              </p:cNvPr>
              <p:cNvSpPr>
                <a:spLocks noRot="1" noChangeAspect="1" noMove="1" noResize="1" noEditPoints="1" noAdjustHandles="1" noChangeArrowheads="1" noChangeShapeType="1" noTextEdit="1"/>
              </p:cNvSpPr>
              <p:nvPr/>
            </p:nvSpPr>
            <p:spPr>
              <a:xfrm>
                <a:off x="253219" y="1738174"/>
                <a:ext cx="6353908" cy="4701287"/>
              </a:xfrm>
              <a:prstGeom prst="rect">
                <a:avLst/>
              </a:prstGeom>
              <a:blipFill>
                <a:blip r:embed="rId4"/>
                <a:stretch>
                  <a:fillRect l="-192" r="-3071" b="-20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104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循环神经网络：更新参数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98E1855-D0A4-4C04-A109-2DAC7582DA1D}"/>
                  </a:ext>
                </a:extLst>
              </p:cNvPr>
              <p:cNvSpPr/>
              <p:nvPr/>
            </p:nvSpPr>
            <p:spPr>
              <a:xfrm>
                <a:off x="1169962" y="1550808"/>
                <a:ext cx="10534357" cy="4328301"/>
              </a:xfrm>
              <a:prstGeom prst="rect">
                <a:avLst/>
              </a:prstGeom>
            </p:spPr>
            <p:txBody>
              <a:bodyPr wrap="square">
                <a:spAutoFit/>
              </a:bodyPr>
              <a:lstStyle/>
              <a:p>
                <a:pPr indent="266700" algn="just">
                  <a:lnSpc>
                    <a:spcPts val="2200"/>
                  </a:lnSpc>
                  <a:spcAft>
                    <a:spcPts val="0"/>
                  </a:spcAft>
                </a:pPr>
                <a:r>
                  <a:rPr lang="zh-CN" altLang="zh-CN" sz="1500" dirty="0">
                    <a:solidFill>
                      <a:srgbClr val="000000"/>
                    </a:solidFill>
                    <a:latin typeface="Times New Roman" panose="02020603050405020304" pitchFamily="18" charset="0"/>
                    <a:ea typeface="楷体_GB2312"/>
                    <a:cs typeface="Times New Roman" panose="02020603050405020304" pitchFamily="18" charset="0"/>
                  </a:rPr>
                  <a:t>下面介绍如何根据时刻</a:t>
                </a:r>
                <a14:m>
                  <m:oMath xmlns:m="http://schemas.openxmlformats.org/officeDocument/2006/math">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所得误差来更新参数</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。在时刻</a:t>
                </a:r>
                <a14:m>
                  <m:oMath xmlns:m="http://schemas.openxmlformats.org/officeDocument/2006/math">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计算所得</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𝑂</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不仅涉及到了时刻</a:t>
                </a:r>
                <a14:m>
                  <m:oMath xmlns:m="http://schemas.openxmlformats.org/officeDocument/2006/math">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的</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，而且也涉及了前面所有时刻的</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，按照链式求导法则，</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𝐸</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在对</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求导时候，也需要对前面时刻的</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𝑥</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依次求导，然后再将求导结果进行累加，即：</a:t>
                </a: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p>
                        <m:e>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r>
                  <a:rPr lang="zh-CN" altLang="zh-CN" sz="1500" kern="100" dirty="0">
                    <a:latin typeface="Times New Roman" panose="02020603050405020304" pitchFamily="18" charset="0"/>
                    <a:ea typeface="楷体_GB2312"/>
                    <a:cs typeface="Times New Roman" panose="02020603050405020304" pitchFamily="18" charset="0"/>
                  </a:rPr>
                  <a:t>其中</a:t>
                </a:r>
                <a14:m>
                  <m:oMath xmlns:m="http://schemas.openxmlformats.org/officeDocument/2006/math">
                    <m:nary>
                      <m:naryPr>
                        <m:chr m:val="∏"/>
                        <m:limLoc m:val="undOv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𝑡𝑎𝑛h</m:t>
                            </m:r>
                          </m:e>
                          <m: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500" dirty="0">
                    <a:solidFill>
                      <a:srgbClr val="000000"/>
                    </a:solidFill>
                    <a:latin typeface="Times New Roman" panose="02020603050405020304" pitchFamily="18" charset="0"/>
                    <a:ea typeface="楷体_GB2312"/>
                    <a:cs typeface="Times New Roman" panose="02020603050405020304" pitchFamily="18" charset="0"/>
                  </a:rPr>
                  <a:t>令</a:t>
                </a:r>
                <a14:m>
                  <m:oMath xmlns:m="http://schemas.openxmlformats.org/officeDocument/2006/math">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=3</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，则有：</a:t>
                </a:r>
              </a:p>
              <a:p>
                <a:pPr indent="266700"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1</m:t>
                              </m:r>
                            </m:sub>
                          </m:sSub>
                        </m:num>
                        <m:den>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5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5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5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sz="1500" i="1">
                        <a:solidFill>
                          <a:srgbClr val="000000"/>
                        </a:solidFill>
                        <a:latin typeface="Cambria Math" panose="02040503050406030204" pitchFamily="18" charset="0"/>
                        <a:ea typeface="楷体_GB2312"/>
                        <a:cs typeface="Times New Roman" panose="02020603050405020304" pitchFamily="18" charset="0"/>
                      </a:rPr>
                      <m:t>𝑡𝑎𝑛h</m:t>
                    </m:r>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函数的导数取值位于</a:t>
                </a:r>
                <a:r>
                  <a:rPr lang="en-US" altLang="zh-CN" sz="15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到</a:t>
                </a:r>
                <a:r>
                  <a:rPr lang="en-US" altLang="zh-CN" sz="15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区间，对于长序列而言，若干多个</a:t>
                </a:r>
                <a:r>
                  <a:rPr lang="en-US" altLang="zh-CN" sz="15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到</a:t>
                </a:r>
                <a:r>
                  <a:rPr lang="en-US" altLang="zh-CN" sz="15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500" dirty="0">
                    <a:solidFill>
                      <a:srgbClr val="000000"/>
                    </a:solidFill>
                    <a:latin typeface="Times New Roman" panose="02020603050405020304" pitchFamily="18" charset="0"/>
                    <a:ea typeface="楷体_GB2312"/>
                    <a:cs typeface="Times New Roman" panose="02020603050405020304" pitchFamily="18" charset="0"/>
                  </a:rPr>
                  <a:t>区间的小数相乘，会使得参数求导结果很小，引发梯度消失问题。</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𝐸</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lang="zh-CN" altLang="zh-CN" sz="15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500" i="1">
                            <a:solidFill>
                              <a:srgbClr val="000000"/>
                            </a:solidFill>
                            <a:latin typeface="Cambria Math" panose="02040503050406030204" pitchFamily="18" charset="0"/>
                            <a:ea typeface="楷体_GB2312"/>
                            <a:cs typeface="Times New Roman" panose="02020603050405020304" pitchFamily="18" charset="0"/>
                          </a:rPr>
                          <m:t>h</m:t>
                        </m:r>
                      </m:sub>
                    </m:sSub>
                  </m:oMath>
                </a14:m>
                <a:r>
                  <a:rPr lang="zh-CN" altLang="zh-CN" sz="1500" dirty="0">
                    <a:solidFill>
                      <a:srgbClr val="000000"/>
                    </a:solidFill>
                    <a:latin typeface="Times New Roman" panose="02020603050405020304" pitchFamily="18" charset="0"/>
                    <a:ea typeface="楷体_GB2312"/>
                    <a:cs typeface="Times New Roman" panose="02020603050405020304" pitchFamily="18" charset="0"/>
                  </a:rPr>
                  <a:t>的求导类似，这里就不列出了。</a:t>
                </a:r>
                <a:r>
                  <a:rPr lang="zh-CN" altLang="zh-CN" sz="1500" b="1" dirty="0">
                    <a:solidFill>
                      <a:srgbClr val="FF0000"/>
                    </a:solidFill>
                    <a:latin typeface="Times New Roman" panose="02020603050405020304" pitchFamily="18" charset="0"/>
                    <a:ea typeface="楷体_GB2312"/>
                    <a:cs typeface="Times New Roman" panose="02020603050405020304" pitchFamily="18" charset="0"/>
                  </a:rPr>
                  <a:t>为了缓解梯度消失问题，长短时记忆模型（</a:t>
                </a:r>
                <a:r>
                  <a:rPr lang="en-US" altLang="zh-CN" sz="1500" b="1" dirty="0">
                    <a:solidFill>
                      <a:srgbClr val="FF0000"/>
                    </a:solidFill>
                    <a:latin typeface="Times New Roman" panose="02020603050405020304" pitchFamily="18" charset="0"/>
                    <a:ea typeface="楷体_GB2312"/>
                    <a:cs typeface="Times New Roman" panose="02020603050405020304" pitchFamily="18" charset="0"/>
                  </a:rPr>
                  <a:t>Long Short-Term Memory</a:t>
                </a:r>
                <a:r>
                  <a:rPr lang="zh-CN" altLang="zh-CN" sz="15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1500" b="1" dirty="0">
                    <a:solidFill>
                      <a:srgbClr val="FF0000"/>
                    </a:solidFill>
                    <a:latin typeface="Times New Roman" panose="02020603050405020304" pitchFamily="18" charset="0"/>
                    <a:ea typeface="楷体_GB2312"/>
                    <a:cs typeface="Times New Roman" panose="02020603050405020304" pitchFamily="18" charset="0"/>
                  </a:rPr>
                  <a:t>LSTM</a:t>
                </a:r>
                <a:r>
                  <a:rPr lang="zh-CN" altLang="zh-CN" sz="1500" b="1" dirty="0">
                    <a:solidFill>
                      <a:srgbClr val="FF0000"/>
                    </a:solidFill>
                    <a:latin typeface="Times New Roman" panose="02020603050405020304" pitchFamily="18" charset="0"/>
                    <a:ea typeface="楷体_GB2312"/>
                    <a:cs typeface="Times New Roman" panose="02020603050405020304" pitchFamily="18" charset="0"/>
                  </a:rPr>
                  <a:t>）被提出。</a:t>
                </a:r>
              </a:p>
            </p:txBody>
          </p:sp>
        </mc:Choice>
        <mc:Fallback xmlns="">
          <p:sp>
            <p:nvSpPr>
              <p:cNvPr id="2" name="矩形 1">
                <a:extLst>
                  <a:ext uri="{FF2B5EF4-FFF2-40B4-BE49-F238E27FC236}">
                    <a16:creationId xmlns:a16="http://schemas.microsoft.com/office/drawing/2014/main" id="{E98E1855-D0A4-4C04-A109-2DAC7582DA1D}"/>
                  </a:ext>
                </a:extLst>
              </p:cNvPr>
              <p:cNvSpPr>
                <a:spLocks noRot="1" noChangeAspect="1" noMove="1" noResize="1" noEditPoints="1" noAdjustHandles="1" noChangeArrowheads="1" noChangeShapeType="1" noTextEdit="1"/>
              </p:cNvSpPr>
              <p:nvPr/>
            </p:nvSpPr>
            <p:spPr>
              <a:xfrm>
                <a:off x="1169962" y="1550808"/>
                <a:ext cx="10534357" cy="4328301"/>
              </a:xfrm>
              <a:prstGeom prst="rect">
                <a:avLst/>
              </a:prstGeom>
              <a:blipFill>
                <a:blip r:embed="rId3"/>
                <a:stretch>
                  <a:fillRect l="-231" r="-231" b="-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9065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98E1855-D0A4-4C04-A109-2DAC7582DA1D}"/>
                  </a:ext>
                </a:extLst>
              </p:cNvPr>
              <p:cNvSpPr/>
              <p:nvPr/>
            </p:nvSpPr>
            <p:spPr>
              <a:xfrm>
                <a:off x="786563" y="1822783"/>
                <a:ext cx="10618873" cy="3957494"/>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与简单的循环神经网络结构不同，长短时记忆网络中引入了内部记忆单元（</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internal memory cell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）结构来对当前时刻输入信息以及前序时刻所生成信息进行整合和传递。在这里，内部记忆单元中信息可视为对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历史信息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的累积。</a:t>
                </a:r>
              </a:p>
              <a:p>
                <a:pPr marL="285750" indent="-285750" algn="just">
                  <a:lnSpc>
                    <a:spcPct val="20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常见的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模型中有输入门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(input gate)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、遗忘门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(forget gate)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和输出门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(output gate)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三种门结构。对于给定的当前时刻输入数据</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𝑡</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和前一时刻隐式编码</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𝑡</m:t>
                        </m:r>
                        <m:r>
                          <a:rPr lang="en-US" altLang="zh-CN" sz="1600">
                            <a:latin typeface="Cambria Math" panose="02040503050406030204" pitchFamily="18" charset="0"/>
                          </a:rPr>
                          <m:t>−1</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𝑖</m:t>
                        </m:r>
                      </m:e>
                      <m:sub>
                        <m:r>
                          <a:rPr lang="en-US" altLang="zh-CN" sz="1600">
                            <a:latin typeface="Cambria Math" panose="02040503050406030204" pitchFamily="18" charset="0"/>
                          </a:rPr>
                          <m:t>𝑡</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𝑓</m:t>
                        </m:r>
                      </m:e>
                      <m:sub>
                        <m:r>
                          <a:rPr lang="en-US" altLang="zh-CN" sz="1600">
                            <a:latin typeface="Cambria Math" panose="02040503050406030204" pitchFamily="18" charset="0"/>
                          </a:rPr>
                          <m:t>𝑡</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𝑜</m:t>
                        </m:r>
                      </m:e>
                      <m:sub>
                        <m:r>
                          <a:rPr lang="en-US" altLang="zh-CN" sz="1600">
                            <a:latin typeface="Cambria Math" panose="02040503050406030204" pitchFamily="18" charset="0"/>
                          </a:rPr>
                          <m:t>𝑡</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在此基础上，再进一步结合前一时刻内部记忆单元信息</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𝑐</m:t>
                        </m:r>
                      </m:e>
                      <m:sub>
                        <m:r>
                          <a:rPr lang="en-US" altLang="zh-CN" sz="1600">
                            <a:latin typeface="Cambria Math" panose="02040503050406030204" pitchFamily="18" charset="0"/>
                          </a:rPr>
                          <m:t>𝑡</m:t>
                        </m:r>
                        <m:r>
                          <a:rPr lang="en-US" altLang="zh-CN" sz="1600">
                            <a:latin typeface="Cambria Math" panose="02040503050406030204" pitchFamily="18" charset="0"/>
                          </a:rPr>
                          <m:t>−1</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来更新当前时刻内部记忆单元信息</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𝑐</m:t>
                        </m:r>
                      </m:e>
                      <m:sub>
                        <m:r>
                          <a:rPr lang="en-US" altLang="zh-CN" sz="1600">
                            <a:latin typeface="Cambria Math" panose="02040503050406030204" pitchFamily="18" charset="0"/>
                          </a:rPr>
                          <m:t>𝑡</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，最终得到当前时刻的隐式编码</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𝑡</m:t>
                        </m:r>
                      </m:sub>
                    </m:sSub>
                  </m:oMath>
                </a14:m>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E98E1855-D0A4-4C04-A109-2DAC7582DA1D}"/>
                  </a:ext>
                </a:extLst>
              </p:cNvPr>
              <p:cNvSpPr>
                <a:spLocks noRot="1" noChangeAspect="1" noMove="1" noResize="1" noEditPoints="1" noAdjustHandles="1" noChangeArrowheads="1" noChangeShapeType="1" noTextEdit="1"/>
              </p:cNvSpPr>
              <p:nvPr/>
            </p:nvSpPr>
            <p:spPr>
              <a:xfrm>
                <a:off x="786563" y="1822783"/>
                <a:ext cx="10618873" cy="3957494"/>
              </a:xfrm>
              <a:prstGeom prst="rect">
                <a:avLst/>
              </a:prstGeom>
              <a:blipFill>
                <a:blip r:embed="rId3"/>
                <a:stretch>
                  <a:fillRect l="-230" r="-344" b="-10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4757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p:pic>
        <p:nvPicPr>
          <p:cNvPr id="7" name="图片 6">
            <a:extLst>
              <a:ext uri="{FF2B5EF4-FFF2-40B4-BE49-F238E27FC236}">
                <a16:creationId xmlns:a16="http://schemas.microsoft.com/office/drawing/2014/main" id="{08EB7D58-7D05-4E3D-A971-3430F3B018FA}"/>
              </a:ext>
            </a:extLst>
          </p:cNvPr>
          <p:cNvPicPr>
            <a:picLocks noChangeAspect="1"/>
          </p:cNvPicPr>
          <p:nvPr/>
        </p:nvPicPr>
        <p:blipFill>
          <a:blip r:embed="rId3"/>
          <a:stretch>
            <a:fillRect/>
          </a:stretch>
        </p:blipFill>
        <p:spPr>
          <a:xfrm>
            <a:off x="801084" y="1749927"/>
            <a:ext cx="4715117" cy="3525458"/>
          </a:xfrm>
          <a:prstGeom prst="rect">
            <a:avLst/>
          </a:prstGeom>
        </p:spPr>
      </p:pic>
      <p:pic>
        <p:nvPicPr>
          <p:cNvPr id="8" name="图片 7">
            <a:extLst>
              <a:ext uri="{FF2B5EF4-FFF2-40B4-BE49-F238E27FC236}">
                <a16:creationId xmlns:a16="http://schemas.microsoft.com/office/drawing/2014/main" id="{DEB15F29-0A57-4087-9971-022A1B5D59C5}"/>
              </a:ext>
            </a:extLst>
          </p:cNvPr>
          <p:cNvPicPr>
            <a:picLocks noChangeAspect="1"/>
          </p:cNvPicPr>
          <p:nvPr/>
        </p:nvPicPr>
        <p:blipFill>
          <a:blip r:embed="rId4"/>
          <a:stretch>
            <a:fillRect/>
          </a:stretch>
        </p:blipFill>
        <p:spPr>
          <a:xfrm>
            <a:off x="6174873" y="1911272"/>
            <a:ext cx="4864350" cy="3407794"/>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0E42DDD-33E4-4FD3-AF23-76203E693BD8}"/>
                  </a:ext>
                </a:extLst>
              </p:cNvPr>
              <p:cNvSpPr/>
              <p:nvPr/>
            </p:nvSpPr>
            <p:spPr>
              <a:xfrm>
                <a:off x="1047656" y="5382945"/>
                <a:ext cx="10096688" cy="910762"/>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输入门、遗忘门和输出门通过各自参数对当前时刻输入数据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和前一时刻隐式编码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处理后，利用</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𝑠𝑖𝑔𝑚𝑜𝑖𝑑</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对处理结果进行非线性映射，因此三种门结构的输出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𝑜</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值域为</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(0,1)</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。正是由于三个门结构的输出值为位于</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之间的向量，因此其在信息处理中起到了</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调控开关</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作用。三个门结构所输出向量的维数、内部记忆单元的维数和隐式编码的维数均相等。</a:t>
                </a:r>
              </a:p>
            </p:txBody>
          </p:sp>
        </mc:Choice>
        <mc:Fallback xmlns="">
          <p:sp>
            <p:nvSpPr>
              <p:cNvPr id="9" name="矩形 8">
                <a:extLst>
                  <a:ext uri="{FF2B5EF4-FFF2-40B4-BE49-F238E27FC236}">
                    <a16:creationId xmlns:a16="http://schemas.microsoft.com/office/drawing/2014/main" id="{C0E42DDD-33E4-4FD3-AF23-76203E693BD8}"/>
                  </a:ext>
                </a:extLst>
              </p:cNvPr>
              <p:cNvSpPr>
                <a:spLocks noRot="1" noChangeAspect="1" noMove="1" noResize="1" noEditPoints="1" noAdjustHandles="1" noChangeArrowheads="1" noChangeShapeType="1" noTextEdit="1"/>
              </p:cNvSpPr>
              <p:nvPr/>
            </p:nvSpPr>
            <p:spPr>
              <a:xfrm>
                <a:off x="1047656" y="5382945"/>
                <a:ext cx="10096688" cy="910762"/>
              </a:xfrm>
              <a:prstGeom prst="rect">
                <a:avLst/>
              </a:prstGeom>
              <a:blipFill>
                <a:blip r:embed="rId5"/>
                <a:stretch>
                  <a:fillRect l="-181" r="-181" b="-6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528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6D79FD9-4EAA-4E9E-BD44-6C8D9C5933EB}"/>
                  </a:ext>
                </a:extLst>
              </p:cNvPr>
              <p:cNvSpPr/>
              <p:nvPr/>
            </p:nvSpPr>
            <p:spPr>
              <a:xfrm>
                <a:off x="754966" y="1356838"/>
                <a:ext cx="10883704" cy="485004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以输入门</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𝑠𝑖𝑔𝑚𝑜𝑖𝑑</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𝑥𝑖</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h𝑖</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𝑏</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为例，在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𝑠𝑖𝑔𝑚𝑜𝑖𝑑</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函数作用下，假设输入门</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(0.05, 0.1,0.8)</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，则通过</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𝑡𝑎𝑛h</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𝑥𝑐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h𝑐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𝑏</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中按位相乘</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操作，输入门会</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阻断</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一些信息进行后续操作（如</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0.05</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所对应按位相乘的信息）、也会</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放入</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一些信息进行后续操作（如</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0.8</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所对应按位相乘的信息）。当然，如果门的某一位取值为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，表示这一位所对应信息为全闭、禁止信息通过；如果门的某一位取值为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，表示这一位所对应的信息为全开、容许信息全部通过。遗忘门不容许一些信息后续传递，从另外一个侧面而言是为了关注需要关注信息。</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𝑡𝑎𝑛h</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𝑥𝑐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h𝑐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𝑏</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可以看出，对当前时刻</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所对应内部记忆单元中信息的调整涉及到遗忘门信息、</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时刻所对应内部记忆单元中信息、输入门信息和</a:t>
                </a:r>
                <a14:m>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时刻的隐式编码。</a:t>
                </a:r>
              </a:p>
              <a:p>
                <a:pPr marL="285750" indent="-285750" algn="just">
                  <a:lnSpc>
                    <a:spcPct val="150000"/>
                  </a:lnSpc>
                  <a:spcAft>
                    <a:spcPts val="0"/>
                  </a:spcAft>
                  <a:buFont typeface="Wingdings" panose="05000000000000000000" pitchFamily="2" charset="2"/>
                  <a:buChar char="l"/>
                </a:pP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𝑠𝑖𝑔𝑚𝑜𝑖𝑑</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函数的值域在</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(0,1)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之间，</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输入门、遗忘门和输出门三种门结构</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采用</a:t>
                </a:r>
                <a14:m>
                  <m:oMath xmlns:m="http://schemas.openxmlformats.org/officeDocument/2006/math">
                    <m:r>
                      <a:rPr lang="en-US" altLang="zh-CN" sz="1600" b="1" i="1" smtClean="0">
                        <a:solidFill>
                          <a:schemeClr val="accent1"/>
                        </a:solidFill>
                        <a:latin typeface="Cambria Math" panose="02040503050406030204" pitchFamily="18" charset="0"/>
                        <a:ea typeface="楷体_GB2312"/>
                        <a:cs typeface="Times New Roman" panose="02020603050405020304" pitchFamily="18" charset="0"/>
                      </a:rPr>
                      <m:t>𝒔𝒊𝒈𝒎𝒐𝒊𝒅</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这一非线性映射函数而起到了信息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控制门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的作用。</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在内部记忆单元和隐式编码中</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，使用</a:t>
                </a:r>
                <a:r>
                  <a:rPr lang="zh-CN" altLang="zh-CN" sz="1600" b="1" dirty="0">
                    <a:solidFill>
                      <a:schemeClr val="accent1"/>
                    </a:solidFill>
                    <a:latin typeface="Times New Roman" panose="02020603050405020304" pitchFamily="18" charset="0"/>
                    <a:ea typeface="楷体_GB2312"/>
                    <a:cs typeface="Times New Roman" panose="02020603050405020304" pitchFamily="18" charset="0"/>
                  </a:rPr>
                  <a:t>了</a:t>
                </a:r>
                <a14:m>
                  <m:oMath xmlns:m="http://schemas.openxmlformats.org/officeDocument/2006/math">
                    <m:r>
                      <a:rPr lang="en-US" altLang="zh-CN" sz="1600" b="1" i="1">
                        <a:solidFill>
                          <a:schemeClr val="accent1"/>
                        </a:solidFill>
                        <a:latin typeface="Cambria Math" panose="02040503050406030204" pitchFamily="18" charset="0"/>
                        <a:ea typeface="楷体_GB2312"/>
                        <a:cs typeface="Times New Roman" panose="02020603050405020304" pitchFamily="18" charset="0"/>
                      </a:rPr>
                      <m:t>𝒕𝒂𝒏𝒉</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这一非线性映射函数而没有继续使用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𝑠𝑖𝑔𝑚𝑜𝑖𝑑</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非线性映射函数，</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其原因在于</a:t>
                </a:r>
                <a14:m>
                  <m:oMath xmlns:m="http://schemas.openxmlformats.org/officeDocument/2006/math">
                    <m:r>
                      <a:rPr lang="en-US" altLang="zh-CN" sz="1600" b="1" i="1">
                        <a:solidFill>
                          <a:srgbClr val="FF0000"/>
                        </a:solidFill>
                        <a:latin typeface="Cambria Math" panose="02040503050406030204" pitchFamily="18" charset="0"/>
                        <a:ea typeface="楷体_GB2312"/>
                        <a:cs typeface="Times New Roman" panose="02020603050405020304" pitchFamily="18" charset="0"/>
                      </a:rPr>
                      <m:t>𝒕𝒂𝒏𝒉</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函数的值域为</a:t>
                </a:r>
                <a14:m>
                  <m:oMath xmlns:m="http://schemas.openxmlformats.org/officeDocument/2006/math">
                    <m:r>
                      <a:rPr lang="en-US" altLang="zh-CN" sz="1600" b="1">
                        <a:solidFill>
                          <a:srgbClr val="FF0000"/>
                        </a:solidFill>
                        <a:latin typeface="Cambria Math" panose="02040503050406030204" pitchFamily="18" charset="0"/>
                        <a:ea typeface="楷体_GB2312"/>
                        <a:cs typeface="Times New Roman" panose="02020603050405020304" pitchFamily="18" charset="0"/>
                      </a:rPr>
                      <m:t>(</m:t>
                    </m:r>
                    <m:r>
                      <a:rPr lang="en-US" altLang="zh-CN" sz="1600" b="1" i="1">
                        <a:solidFill>
                          <a:srgbClr val="FF0000"/>
                        </a:solidFill>
                        <a:latin typeface="Cambria Math" panose="02040503050406030204" pitchFamily="18" charset="0"/>
                        <a:ea typeface="楷体_GB2312"/>
                        <a:cs typeface="Times New Roman" panose="02020603050405020304" pitchFamily="18" charset="0"/>
                      </a:rPr>
                      <m:t>−</m:t>
                    </m:r>
                    <m:r>
                      <a:rPr lang="en-US" altLang="zh-CN" sz="1600" b="1" i="1">
                        <a:solidFill>
                          <a:srgbClr val="FF0000"/>
                        </a:solidFill>
                        <a:latin typeface="Cambria Math" panose="02040503050406030204" pitchFamily="18" charset="0"/>
                        <a:ea typeface="楷体_GB2312"/>
                        <a:cs typeface="Times New Roman" panose="02020603050405020304" pitchFamily="18" charset="0"/>
                      </a:rPr>
                      <m:t>𝟏</m:t>
                    </m:r>
                    <m:r>
                      <a:rPr lang="en-US" altLang="zh-CN" sz="1600" b="1">
                        <a:solidFill>
                          <a:srgbClr val="FF0000"/>
                        </a:solidFill>
                        <a:latin typeface="Cambria Math" panose="02040503050406030204" pitchFamily="18" charset="0"/>
                        <a:ea typeface="楷体_GB2312"/>
                        <a:cs typeface="Times New Roman" panose="02020603050405020304" pitchFamily="18" charset="0"/>
                      </a:rPr>
                      <m:t>,</m:t>
                    </m:r>
                    <m:r>
                      <a:rPr lang="en-US" altLang="zh-CN" sz="1600" b="1" i="1">
                        <a:solidFill>
                          <a:srgbClr val="FF0000"/>
                        </a:solidFill>
                        <a:latin typeface="Cambria Math" panose="02040503050406030204" pitchFamily="18" charset="0"/>
                        <a:ea typeface="楷体_GB2312"/>
                        <a:cs typeface="Times New Roman" panose="02020603050405020304" pitchFamily="18" charset="0"/>
                      </a:rPr>
                      <m:t>𝟏</m:t>
                    </m:r>
                    <m:r>
                      <a:rPr lang="en-US" altLang="zh-CN" sz="1600" b="1">
                        <a:solidFill>
                          <a:srgbClr val="FF0000"/>
                        </a:solidFill>
                        <a:latin typeface="Cambria Math" panose="02040503050406030204" pitchFamily="18" charset="0"/>
                        <a:ea typeface="楷体_GB2312"/>
                        <a:cs typeface="Times New Roman" panose="02020603050405020304" pitchFamily="18" charset="0"/>
                      </a:rPr>
                      <m:t>)</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，使得</a:t>
                </a:r>
                <a14:m>
                  <m:oMath xmlns:m="http://schemas.openxmlformats.org/officeDocument/2006/math">
                    <m:r>
                      <a:rPr lang="en-US" altLang="zh-CN" sz="1600" b="1" i="1">
                        <a:solidFill>
                          <a:srgbClr val="FF0000"/>
                        </a:solidFill>
                        <a:latin typeface="Cambria Math" panose="02040503050406030204" pitchFamily="18" charset="0"/>
                        <a:ea typeface="楷体_GB2312"/>
                        <a:cs typeface="Times New Roman" panose="02020603050405020304" pitchFamily="18" charset="0"/>
                      </a:rPr>
                      <m:t>𝒕𝒂𝒏𝒉</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函数在进行信息整合时可起到信息</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增（为正）</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或</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减（为负）</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的效果。</a:t>
                </a:r>
                <a:endParaRPr lang="zh-CN" altLang="zh-CN" sz="1600" b="1"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6D79FD9-4EAA-4E9E-BD44-6C8D9C5933EB}"/>
                  </a:ext>
                </a:extLst>
              </p:cNvPr>
              <p:cNvSpPr>
                <a:spLocks noRot="1" noChangeAspect="1" noMove="1" noResize="1" noEditPoints="1" noAdjustHandles="1" noChangeArrowheads="1" noChangeShapeType="1" noTextEdit="1"/>
              </p:cNvSpPr>
              <p:nvPr/>
            </p:nvSpPr>
            <p:spPr>
              <a:xfrm>
                <a:off x="754966" y="1356838"/>
                <a:ext cx="10883704" cy="4850046"/>
              </a:xfrm>
              <a:prstGeom prst="rect">
                <a:avLst/>
              </a:prstGeom>
              <a:blipFill>
                <a:blip r:embed="rId3"/>
                <a:stretch>
                  <a:fillRect l="-224" r="-280" b="-7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2709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人工神经网络概述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24" name="矩形: 圆角 6">
            <a:extLst>
              <a:ext uri="{FF2B5EF4-FFF2-40B4-BE49-F238E27FC236}">
                <a16:creationId xmlns:a16="http://schemas.microsoft.com/office/drawing/2014/main" id="{15B72201-1606-4C88-8F91-839FBCDACE0A}"/>
              </a:ext>
            </a:extLst>
          </p:cNvPr>
          <p:cNvSpPr/>
          <p:nvPr/>
        </p:nvSpPr>
        <p:spPr>
          <a:xfrm>
            <a:off x="101588"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193570" y="2317005"/>
            <a:ext cx="3683006" cy="2954655"/>
          </a:xfrm>
          <a:prstGeom prst="rect">
            <a:avLst/>
          </a:prstGeom>
        </p:spPr>
        <p:txBody>
          <a:bodyPr wrap="square">
            <a:spAutoFit/>
          </a:bodyPr>
          <a:lstStyle/>
          <a:p>
            <a:endParaRPr lang="zh-CN" altLang="en-US" dirty="0"/>
          </a:p>
          <a:p>
            <a:pPr algn="just"/>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1943 </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 神经科学家瓦伦</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麦卡洛克（</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Warren McCulloch</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和逻辑学家沃尔特</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皮茨（</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Walter Pitts</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）合作提出了“</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McCulloch–Pitts</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MCP</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neuron</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的思想。</a:t>
            </a:r>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我们在科学史上第一次知道了我们是怎么知道的</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a:t>
            </a:r>
            <a:endPar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CE10E8B9-1D95-4CE9-92EF-F002D7192B96}"/>
              </a:ext>
            </a:extLst>
          </p:cNvPr>
          <p:cNvSpPr/>
          <p:nvPr/>
        </p:nvSpPr>
        <p:spPr>
          <a:xfrm>
            <a:off x="1001122" y="5271660"/>
            <a:ext cx="1826141"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神经网络基本单元</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MCP</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神经元</a:t>
            </a:r>
            <a:endParaRPr lang="zh-CN" altLang="en-US" sz="1600" b="1" dirty="0">
              <a:solidFill>
                <a:srgbClr val="C00000"/>
              </a:solidFill>
            </a:endParaRPr>
          </a:p>
        </p:txBody>
      </p:sp>
      <p:sp>
        <p:nvSpPr>
          <p:cNvPr id="10" name="矩形: 圆角 6">
            <a:extLst>
              <a:ext uri="{FF2B5EF4-FFF2-40B4-BE49-F238E27FC236}">
                <a16:creationId xmlns:a16="http://schemas.microsoft.com/office/drawing/2014/main" id="{C5C9A995-29B6-45F3-91B5-3A50D7488E4C}"/>
              </a:ext>
            </a:extLst>
          </p:cNvPr>
          <p:cNvSpPr/>
          <p:nvPr/>
        </p:nvSpPr>
        <p:spPr>
          <a:xfrm>
            <a:off x="4167319"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70AE04E0-06AB-42B5-8929-06C89E6852F3}"/>
              </a:ext>
            </a:extLst>
          </p:cNvPr>
          <p:cNvSpPr/>
          <p:nvPr/>
        </p:nvSpPr>
        <p:spPr>
          <a:xfrm>
            <a:off x="4259301" y="2317005"/>
            <a:ext cx="3683006" cy="2923877"/>
          </a:xfrm>
          <a:prstGeom prst="rect">
            <a:avLst/>
          </a:prstGeom>
        </p:spPr>
        <p:txBody>
          <a:bodyPr wrap="square">
            <a:spAutoFit/>
          </a:bodyPr>
          <a:lstStyle/>
          <a:p>
            <a:endParaRPr lang="zh-CN" altLang="en-US" dirty="0"/>
          </a:p>
          <a:p>
            <a:pPr algn="just"/>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1949</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年，心理学家唐纳德</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赫布（</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Donald Hebb</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）提出了赫布理论</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(Hebbian theory</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神经元之间持续</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重复经验刺激</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可导致突触传递效能增加</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(Neurons that fire together, wire together)”</a:t>
            </a:r>
          </a:p>
          <a:p>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神经元之间突触的强弱变化是学习与记忆的生理学基础</a:t>
            </a:r>
            <a:endPar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8B2FF70-A6F6-4750-BA57-8AE143FD163A}"/>
              </a:ext>
            </a:extLst>
          </p:cNvPr>
          <p:cNvSpPr/>
          <p:nvPr/>
        </p:nvSpPr>
        <p:spPr>
          <a:xfrm>
            <a:off x="5285521" y="5271660"/>
            <a:ext cx="1620957"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神经元因何链接</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赫布理论</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圆角 6">
            <a:extLst>
              <a:ext uri="{FF2B5EF4-FFF2-40B4-BE49-F238E27FC236}">
                <a16:creationId xmlns:a16="http://schemas.microsoft.com/office/drawing/2014/main" id="{6D813CDE-7AFD-4EA5-A3E8-770E7B0444CC}"/>
              </a:ext>
            </a:extLst>
          </p:cNvPr>
          <p:cNvSpPr/>
          <p:nvPr/>
        </p:nvSpPr>
        <p:spPr>
          <a:xfrm>
            <a:off x="8223444"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7CADDAC-08B5-42A5-B93D-63BCCCDDB285}"/>
              </a:ext>
            </a:extLst>
          </p:cNvPr>
          <p:cNvSpPr/>
          <p:nvPr/>
        </p:nvSpPr>
        <p:spPr>
          <a:xfrm>
            <a:off x="8315426" y="2317005"/>
            <a:ext cx="3615060" cy="2923877"/>
          </a:xfrm>
          <a:prstGeom prst="rect">
            <a:avLst/>
          </a:prstGeom>
        </p:spPr>
        <p:txBody>
          <a:bodyPr wrap="square">
            <a:spAutoFit/>
          </a:bodyPr>
          <a:lstStyle/>
          <a:p>
            <a:endParaRPr lang="zh-CN" altLang="en-US" dirty="0"/>
          </a:p>
          <a:p>
            <a:pPr algn="just"/>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50</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年代弗朗克</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罗森布拉特（</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Frank Rosenblatt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感知机</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perceptron</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，其</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是一个仅包含输入层和输出层的两层神经网络</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，可完成</a:t>
            </a:r>
            <a:r>
              <a:rPr lang="zh-CN"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两类</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问题的线性分类。</a:t>
            </a:r>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：感知机模型被誉为 </a:t>
            </a:r>
            <a:r>
              <a:rPr lang="en-US" altLang="zh-CN"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“Electronic 'Brain' Teaches Itself</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（能自学的电脑）”</a:t>
            </a: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798320FE-472E-4E4B-9ED7-FA6DE45B0EC8}"/>
              </a:ext>
            </a:extLst>
          </p:cNvPr>
          <p:cNvSpPr/>
          <p:nvPr/>
        </p:nvSpPr>
        <p:spPr>
          <a:xfrm>
            <a:off x="9006456" y="5271660"/>
            <a:ext cx="2082621"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神经元链接成“网”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感知机</a:t>
            </a:r>
          </a:p>
        </p:txBody>
      </p:sp>
    </p:spTree>
    <p:extLst>
      <p:ext uri="{BB962C8B-B14F-4D97-AF65-F5344CB8AC3E}">
        <p14:creationId xmlns:p14="http://schemas.microsoft.com/office/powerpoint/2010/main" val="206892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循环神经网络：长短时记忆模型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三、循环神经网络</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D0BDAD3-2B6A-4E5D-B094-62FF0B0395D6}"/>
                  </a:ext>
                </a:extLst>
              </p:cNvPr>
              <p:cNvSpPr/>
              <p:nvPr/>
            </p:nvSpPr>
            <p:spPr>
              <a:xfrm>
                <a:off x="941569" y="1998271"/>
                <a:ext cx="10476708" cy="3746347"/>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在介绍循环神经网络时，谈及到了根据误差来更新参数存在梯度消失问题，下面来看看</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LSTM</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如何避免了梯度消失问题。</a:t>
                </a:r>
              </a:p>
              <a:p>
                <a:pPr indent="266700" algn="just">
                  <a:lnSpc>
                    <a:spcPts val="2200"/>
                  </a:lnSpc>
                  <a:spcAft>
                    <a:spcPts val="60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𝑡𝑎𝑛h</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𝑥𝑐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h𝑐</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𝑏</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，有如下求导结果的存在：</a:t>
                </a:r>
              </a:p>
              <a:p>
                <a:pPr indent="266700">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35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可见，</a:t>
                </a:r>
                <a14:m>
                  <m:oMath xmlns:m="http://schemas.openxmlformats.org/officeDocument/2006/math">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num>
                      <m:den>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den>
                    </m:f>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求导的结果至少大于等于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遗忘门的输出结果</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。如果遗忘门选择保留旧状态，则这一求导结果就接近</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（或者接近向量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），使得梯度是存在的，从而避免了梯度消失问题。也就是说，</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STM</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通过引入门结构，在从</a:t>
                </a:r>
                <a14:m>
                  <m:oMath xmlns:m="http://schemas.openxmlformats.org/officeDocument/2006/math">
                    <m:r>
                      <a:rPr lang="en-US"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𝒕</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到</a:t>
                </a:r>
                <a14:m>
                  <m:oMath xmlns:m="http://schemas.openxmlformats.org/officeDocument/2006/math">
                    <m:r>
                      <a:rPr lang="en-US"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𝒕</m:t>
                    </m:r>
                    <m:r>
                      <a:rPr lang="en-US"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过程中引入加法来进行信息更新，避免了梯度消失问题。</a:t>
                </a:r>
              </a:p>
              <a:p>
                <a:pPr indent="266700" algn="just">
                  <a:lnSpc>
                    <a:spcPts val="2200"/>
                  </a:lnSpc>
                  <a:spcAft>
                    <a:spcPts val="60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整体来看，内部记忆单元信息</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𝑐</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和隐式编码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这两种信息起到了对序列信息进行传递的作用。内部记忆单元信息</a:t>
                </a:r>
                <a14:m>
                  <m:oMath xmlns:m="http://schemas.openxmlformats.org/officeDocument/2006/math">
                    <m:sSub>
                      <m:sSubPr>
                        <m:ctrlPr>
                          <a:rPr lang="zh-CN" altLang="zh-CN" sz="16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FF0000"/>
                            </a:solidFill>
                            <a:latin typeface="Cambria Math" panose="02040503050406030204" pitchFamily="18" charset="0"/>
                            <a:ea typeface="楷体_GB2312"/>
                            <a:cs typeface="Times New Roman" panose="02020603050405020304" pitchFamily="18" charset="0"/>
                          </a:rPr>
                          <m:t>𝒄</m:t>
                        </m:r>
                      </m:e>
                      <m:sub>
                        <m:r>
                          <a:rPr lang="en-US" altLang="zh-CN" sz="1600" b="1" i="1">
                            <a:solidFill>
                              <a:srgbClr val="FF0000"/>
                            </a:solidFill>
                            <a:latin typeface="Cambria Math" panose="02040503050406030204" pitchFamily="18" charset="0"/>
                            <a:ea typeface="楷体_GB2312"/>
                            <a:cs typeface="Times New Roman" panose="02020603050405020304" pitchFamily="18" charset="0"/>
                          </a:rPr>
                          <m:t>𝒕</m:t>
                        </m:r>
                      </m:sub>
                    </m:sSub>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好比人脑的长时记忆、隐式编码</a:t>
                </a:r>
                <a14:m>
                  <m:oMath xmlns:m="http://schemas.openxmlformats.org/officeDocument/2006/math">
                    <m:sSub>
                      <m:sSubPr>
                        <m:ctrlPr>
                          <a:rPr lang="zh-CN" altLang="zh-CN"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FF0000"/>
                            </a:solidFill>
                            <a:latin typeface="Cambria Math" panose="02040503050406030204" pitchFamily="18" charset="0"/>
                            <a:ea typeface="楷体_GB2312"/>
                            <a:cs typeface="Times New Roman" panose="02020603050405020304" pitchFamily="18" charset="0"/>
                          </a:rPr>
                          <m:t>𝒉</m:t>
                        </m:r>
                      </m:e>
                      <m:sub>
                        <m:r>
                          <a:rPr lang="en-US" altLang="zh-CN" sz="1600" b="1" i="1">
                            <a:solidFill>
                              <a:srgbClr val="FF0000"/>
                            </a:solidFill>
                            <a:latin typeface="Cambria Math" panose="02040503050406030204" pitchFamily="18" charset="0"/>
                            <a:ea typeface="楷体_GB2312"/>
                            <a:cs typeface="Times New Roman" panose="02020603050405020304" pitchFamily="18" charset="0"/>
                          </a:rPr>
                          <m:t>𝒕</m:t>
                        </m:r>
                      </m:sub>
                    </m:sSub>
                  </m:oMath>
                </a14:m>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代表了短时记忆。</a:t>
                </a:r>
                <a:endParaRPr lang="zh-CN" altLang="zh-CN" sz="1600" b="1"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D0BDAD3-2B6A-4E5D-B094-62FF0B0395D6}"/>
                  </a:ext>
                </a:extLst>
              </p:cNvPr>
              <p:cNvSpPr>
                <a:spLocks noRot="1" noChangeAspect="1" noMove="1" noResize="1" noEditPoints="1" noAdjustHandles="1" noChangeArrowheads="1" noChangeShapeType="1" noTextEdit="1"/>
              </p:cNvSpPr>
              <p:nvPr/>
            </p:nvSpPr>
            <p:spPr>
              <a:xfrm>
                <a:off x="941569" y="1998271"/>
                <a:ext cx="10476708" cy="3746347"/>
              </a:xfrm>
              <a:prstGeom prst="rect">
                <a:avLst/>
              </a:prstGeom>
              <a:blipFill>
                <a:blip r:embed="rId3"/>
                <a:stretch>
                  <a:fillRect l="-291" t="-163" r="-349" b="-1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7678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注意力机制</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四、注意力与正则化</a:t>
            </a:r>
            <a:endParaRPr lang="zh-CN" altLang="en-US" sz="1600" dirty="0">
              <a:solidFill>
                <a:srgbClr val="000000"/>
              </a:solidFill>
              <a:latin typeface="Times New Roman" panose="02020603050405020304" pitchFamily="18" charset="0"/>
            </a:endParaRPr>
          </a:p>
        </p:txBody>
      </p:sp>
      <p:sp>
        <p:nvSpPr>
          <p:cNvPr id="7" name="矩形 6">
            <a:extLst>
              <a:ext uri="{FF2B5EF4-FFF2-40B4-BE49-F238E27FC236}">
                <a16:creationId xmlns:a16="http://schemas.microsoft.com/office/drawing/2014/main" id="{DD0BDAD3-2B6A-4E5D-B094-62FF0B0395D6}"/>
              </a:ext>
            </a:extLst>
          </p:cNvPr>
          <p:cNvSpPr/>
          <p:nvPr/>
        </p:nvSpPr>
        <p:spPr>
          <a:xfrm>
            <a:off x="993150" y="1632511"/>
            <a:ext cx="4737089" cy="4578433"/>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注意指意识对一定信息或对象的指向与集中的过程，具有</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选择性和集中性</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等特点，是一切心理过程得以产生和进行的必不可少的心理属性。</a:t>
            </a:r>
          </a:p>
          <a:p>
            <a:pPr marL="285750" indent="-285750" algn="just">
              <a:lnSpc>
                <a:spcPct val="150000"/>
              </a:lnSpc>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自然语言中，注意力可理解为句子级或篇章级中单词和单词之间因为上下文而共同出现的概率；在图像分析中，注意力可理解为在一定视觉区域中视觉子块之间的空间分布模式；在机器翻译中，注意力可理解为输入源语言单词和输出目标语言单词之间的关联。</a:t>
            </a:r>
          </a:p>
          <a:p>
            <a:pPr marL="285750" indent="-285750" algn="just">
              <a:lnSpc>
                <a:spcPct val="150000"/>
              </a:lnSpc>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谷歌公司的研究人员于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年提出了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模型，引入“自注意力（</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self-attention</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）”来计算自然语言句子中单词和单词之间的概率关联（</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Ashish et al.</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ct val="150000"/>
              </a:lnSpc>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给出了由四个单词组成的句子“项庄舞剑、意在沛公”中单词“意在”与句子中其他单词之间概率关联的计算示意。</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038649" y="2195331"/>
            <a:ext cx="5000882" cy="3292644"/>
          </a:xfrm>
          <a:prstGeom prst="rect">
            <a:avLst/>
          </a:prstGeom>
        </p:spPr>
      </p:pic>
    </p:spTree>
    <p:extLst>
      <p:ext uri="{BB962C8B-B14F-4D97-AF65-F5344CB8AC3E}">
        <p14:creationId xmlns:p14="http://schemas.microsoft.com/office/powerpoint/2010/main" val="4151606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注意力机制</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四、注意力与正则化</a:t>
            </a:r>
            <a:endParaRPr lang="zh-CN" altLang="en-US" sz="1600" dirty="0">
              <a:solidFill>
                <a:srgbClr val="000000"/>
              </a:solidFill>
              <a:latin typeface="Times New Roman" panose="02020603050405020304" pitchFamily="18" charset="0"/>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563842" y="2298125"/>
            <a:ext cx="5000882" cy="3292644"/>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1402507-CA9A-4E30-8F4D-93CE1C49D33A}"/>
                  </a:ext>
                </a:extLst>
              </p:cNvPr>
              <p:cNvSpPr/>
              <p:nvPr/>
            </p:nvSpPr>
            <p:spPr>
              <a:xfrm>
                <a:off x="567397" y="1370025"/>
                <a:ext cx="5448886" cy="5148845"/>
              </a:xfrm>
              <a:prstGeom prst="rect">
                <a:avLst/>
              </a:prstGeom>
            </p:spPr>
            <p:txBody>
              <a:bodyPr wrap="square">
                <a:spAutoFit/>
              </a:bodyPr>
              <a:lstStyle/>
              <a:p>
                <a:pPr marL="285750" indent="-285750" algn="just">
                  <a:lnSpc>
                    <a:spcPts val="2200"/>
                  </a:lnSpc>
                  <a:spcAft>
                    <a:spcPts val="0"/>
                  </a:spcAft>
                  <a:buFont typeface="Arial" panose="020B0604020202020204" pitchFamily="34" charset="0"/>
                  <a:buChar char="•"/>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首先生成每个单词的内嵌向量（包含了单词在句子中位置编码向量信息），记为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≤4)</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，如下计算每个单词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的查询向量（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query</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）、键向量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(key)</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和值向量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(value)</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marL="285750" indent="-285750" algn="just">
                  <a:lnSpc>
                    <a:spcPts val="2200"/>
                  </a:lnSpc>
                  <a:spcAft>
                    <a:spcPts val="0"/>
                  </a:spcAft>
                  <a:buFont typeface="Arial" panose="020B0604020202020204" pitchFamily="34" charset="0"/>
                  <a:buChar char="•"/>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查询向量：</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sup>
                    </m:s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；健向量：</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p>
                    </m:s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；值向量：</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sup>
                    </m:s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后面可以看到，对每个单词而言</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sup>
                    </m:s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p>
                    </m:s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sup>
                    </m:s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三个映射矩阵都是一样的，也是自注意力模型需要训练的全部参数。</a:t>
                </a:r>
              </a:p>
              <a:p>
                <a:pPr marL="285750" indent="-285750" algn="just">
                  <a:lnSpc>
                    <a:spcPts val="2200"/>
                  </a:lnSpc>
                  <a:spcAft>
                    <a:spcPts val="0"/>
                  </a:spcAft>
                  <a:buFont typeface="Arial" panose="020B0604020202020204" pitchFamily="34" charset="0"/>
                  <a:buChar char="•"/>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自注意力模型就是要挖掘单词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与其他单词在句子中因为上下文（</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context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）关联而具有的自注意力取值大小。以图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与其他单词之间自注意力取值大小计算为例：</a:t>
                </a:r>
              </a:p>
              <a:p>
                <a:pPr indent="266700" algn="just">
                  <a:lnSpc>
                    <a:spcPts val="2200"/>
                  </a:lnSpc>
                  <a:spcAft>
                    <a:spcPts val="0"/>
                  </a:spcAft>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、计算</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所对应查询向量与其他单词健向量之间的点积，该点积可作为单词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与其他单词之间的关联度：</a:t>
                </a:r>
                <a14:m>
                  <m:oMath xmlns:m="http://schemas.openxmlformats.org/officeDocument/2006/math">
                    <m: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𝛼</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en-US" altLang="zh-CN" sz="1400" dirty="0">
                    <a:solidFill>
                      <a:srgbClr val="191919"/>
                    </a:solidFill>
                    <a:latin typeface="Times New Roman" panose="02020603050405020304" pitchFamily="18" charset="0"/>
                    <a:ea typeface="PingFang SC"/>
                    <a:cs typeface="Times New Roman" panose="02020603050405020304" pitchFamily="18" charset="0"/>
                  </a:rPr>
                  <a:t>2</a:t>
                </a:r>
                <a:r>
                  <a:rPr lang="zh-CN" altLang="zh-CN" sz="1400" dirty="0">
                    <a:solidFill>
                      <a:srgbClr val="191919"/>
                    </a:solidFill>
                    <a:latin typeface="Times New Roman" panose="02020603050405020304" pitchFamily="18" charset="0"/>
                    <a:ea typeface="PingFang SC"/>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𝛼</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结果通过</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函数进行归一化操作，得到</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。对于给定</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项庄舞剑、意在沛公</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句子，</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记录了</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意在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单词与其他单词所具有的重要程度（即注意力）。</a:t>
                </a:r>
              </a:p>
              <a:p>
                <a:pPr indent="266700" algn="just">
                  <a:lnSpc>
                    <a:spcPts val="2200"/>
                  </a:lnSpc>
                  <a:spcAft>
                    <a:spcPts val="0"/>
                  </a:spcAft>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3</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乘以每个单词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所对应的值向量</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，即</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ts val="2200"/>
                  </a:lnSpc>
                  <a:spcAft>
                    <a:spcPts val="0"/>
                  </a:spcAft>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4</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、对上一步结果进行</a:t>
                </a:r>
                <a14:m>
                  <m:oMath xmlns:m="http://schemas.openxmlformats.org/officeDocument/2006/math">
                    <m:nary>
                      <m:naryPr>
                        <m:chr m:val="∑"/>
                        <m:limLoc m:val="subSup"/>
                        <m:supHide m:val="on"/>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b="0" i="1" smtClean="0">
                            <a:solidFill>
                              <a:srgbClr val="000000"/>
                            </a:solidFill>
                            <a:latin typeface="Cambria Math" panose="02040503050406030204" pitchFamily="18" charset="0"/>
                            <a:ea typeface="楷体_GB2312"/>
                            <a:cs typeface="Times New Roman" panose="02020603050405020304" pitchFamily="18" charset="0"/>
                          </a:rPr>
                          <m:t>𝑖</m:t>
                        </m:r>
                      </m:sub>
                      <m:sup/>
                      <m:e>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e>
                    </m:nary>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，这个结果作为在当前句子语境下单词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3</m:t>
                        </m:r>
                      </m:sub>
                    </m:sSub>
                  </m:oMath>
                </a14:m>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注意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到与其他单词的关联程度（</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self-attention</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51402507-CA9A-4E30-8F4D-93CE1C49D33A}"/>
                  </a:ext>
                </a:extLst>
              </p:cNvPr>
              <p:cNvSpPr>
                <a:spLocks noRot="1" noChangeAspect="1" noMove="1" noResize="1" noEditPoints="1" noAdjustHandles="1" noChangeArrowheads="1" noChangeShapeType="1" noTextEdit="1"/>
              </p:cNvSpPr>
              <p:nvPr/>
            </p:nvSpPr>
            <p:spPr>
              <a:xfrm>
                <a:off x="567397" y="1370025"/>
                <a:ext cx="5448886" cy="5148845"/>
              </a:xfrm>
              <a:prstGeom prst="rect">
                <a:avLst/>
              </a:prstGeom>
              <a:blipFill>
                <a:blip r:embed="rId4"/>
                <a:stretch>
                  <a:fillRect l="-336" r="-336" b="-33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749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注意力机制</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四、注意力与正则化</a:t>
            </a:r>
            <a:endParaRPr lang="zh-CN" altLang="en-US" sz="1600" dirty="0">
              <a:solidFill>
                <a:srgbClr val="000000"/>
              </a:solidFill>
              <a:latin typeface="Times New Roman" panose="02020603050405020304" pitchFamily="18" charset="0"/>
            </a:endParaRPr>
          </a:p>
        </p:txBody>
      </p:sp>
      <p:pic>
        <p:nvPicPr>
          <p:cNvPr id="2" name="图片 1">
            <a:extLst>
              <a:ext uri="{FF2B5EF4-FFF2-40B4-BE49-F238E27FC236}">
                <a16:creationId xmlns:a16="http://schemas.microsoft.com/office/drawing/2014/main" id="{E60C97F6-3560-4B80-9E31-8CD8B44FF33B}"/>
              </a:ext>
            </a:extLst>
          </p:cNvPr>
          <p:cNvPicPr>
            <a:picLocks noChangeAspect="1"/>
          </p:cNvPicPr>
          <p:nvPr/>
        </p:nvPicPr>
        <p:blipFill>
          <a:blip r:embed="rId3"/>
          <a:stretch>
            <a:fillRect/>
          </a:stretch>
        </p:blipFill>
        <p:spPr>
          <a:xfrm>
            <a:off x="6802993" y="2298125"/>
            <a:ext cx="5000882" cy="3292644"/>
          </a:xfrm>
          <a:prstGeom prst="rect">
            <a:avLst/>
          </a:prstGeom>
        </p:spPr>
      </p:pic>
      <p:sp>
        <p:nvSpPr>
          <p:cNvPr id="8" name="矩形 7">
            <a:extLst>
              <a:ext uri="{FF2B5EF4-FFF2-40B4-BE49-F238E27FC236}">
                <a16:creationId xmlns:a16="http://schemas.microsoft.com/office/drawing/2014/main" id="{51402507-CA9A-4E30-8F4D-93CE1C49D33A}"/>
              </a:ext>
            </a:extLst>
          </p:cNvPr>
          <p:cNvSpPr/>
          <p:nvPr/>
        </p:nvSpPr>
        <p:spPr>
          <a:xfrm>
            <a:off x="567397" y="1370025"/>
            <a:ext cx="5842781" cy="5516703"/>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这里的查询向量、键向量和值向量可从搜索引擎角度来理解：查询向量为搜索单词、键向量为被搜索物品的描述信息（如标题等）、值向量为被搜索物品的语义内容。于是可如下理解自注意力关联：在每个单词具有自身内容（值向量表示）的基础上，给定自然语言句子，计算给定单词和句子中其他单词之间归一化关联度，利用关联度大小来对每个单词的自身内容调整和加权取和，以反映每个单词在句子中因为上下文语义而与其他单词之间的自注意力。</a:t>
            </a:r>
          </a:p>
          <a:p>
            <a:pPr marL="285750" indent="-285750" algn="just">
              <a:lnSpc>
                <a:spcPct val="150000"/>
              </a:lnSpc>
              <a:buFont typeface="Arial" panose="020B0604020202020204" pitchFamily="34" charset="0"/>
              <a:buChar char="•"/>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当然，也可引入</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多头</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注意力（</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multi-headed attention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）机制从更多角度来挖掘某个单词与其他单词之间概率关联。同时也应该了解，某个单词的自注意力关联可并行计算，而不像循环神经网络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RNN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那样，需要通过自回归的方式来一个单词接着一个单词来处理。</a:t>
            </a:r>
          </a:p>
          <a:p>
            <a:pPr marL="285750" indent="-285750" algn="just">
              <a:lnSpc>
                <a:spcPct val="150000"/>
              </a:lnSpc>
              <a:buFont typeface="Arial" panose="020B0604020202020204" pitchFamily="34" charset="0"/>
              <a:buChar char="•"/>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一旦计算得到单词和其他单词所形成的自注意力关联后，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再将这些自注意力关联通过前向神经网络（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feed-forward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）进行非线性映射。非线性变换的引入能帮助模型捕捉到更丰富的特征和语义信息，有助于提高模型的表达能力（如更好捕获单词和单词之间复杂的共现概率）。</a:t>
            </a:r>
          </a:p>
          <a:p>
            <a:pPr marL="285750" indent="-285750" algn="just">
              <a:lnSpc>
                <a:spcPts val="2200"/>
              </a:lnSpc>
              <a:spcAft>
                <a:spcPts val="0"/>
              </a:spcAft>
              <a:buFont typeface="Arial" panose="020B0604020202020204" pitchFamily="34" charset="0"/>
              <a:buChar char="•"/>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p:spTree>
    <p:extLst>
      <p:ext uri="{BB962C8B-B14F-4D97-AF65-F5344CB8AC3E}">
        <p14:creationId xmlns:p14="http://schemas.microsoft.com/office/powerpoint/2010/main" val="3279600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神经网络正则化</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四、注意力与正则化</a:t>
            </a:r>
            <a:endParaRPr lang="zh-CN" altLang="en-US" sz="1600" dirty="0">
              <a:solidFill>
                <a:srgbClr val="000000"/>
              </a:solidFill>
              <a:latin typeface="Times New Roman" panose="02020603050405020304" pitchFamily="18" charset="0"/>
            </a:endParaRPr>
          </a:p>
        </p:txBody>
      </p:sp>
      <p:sp>
        <p:nvSpPr>
          <p:cNvPr id="7" name="矩形 6">
            <a:extLst>
              <a:ext uri="{FF2B5EF4-FFF2-40B4-BE49-F238E27FC236}">
                <a16:creationId xmlns:a16="http://schemas.microsoft.com/office/drawing/2014/main" id="{3FD7629A-C409-49AA-B315-866790FB6A8D}"/>
              </a:ext>
            </a:extLst>
          </p:cNvPr>
          <p:cNvSpPr/>
          <p:nvPr/>
        </p:nvSpPr>
        <p:spPr>
          <a:xfrm>
            <a:off x="1608406" y="1514200"/>
            <a:ext cx="9312812" cy="58477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深度神经网络结构复杂、参数众多，很容易造成过拟合（</a:t>
            </a:r>
            <a:r>
              <a:rPr lang="en-US" altLang="zh-CN" sz="1600" dirty="0">
                <a:latin typeface="微软雅黑" panose="020B0503020204020204" pitchFamily="34" charset="-122"/>
                <a:ea typeface="微软雅黑" panose="020B0503020204020204" pitchFamily="34" charset="-122"/>
              </a:rPr>
              <a:t>over-fitting</a:t>
            </a:r>
            <a:r>
              <a:rPr lang="zh-CN" altLang="en-US" sz="1600" dirty="0">
                <a:latin typeface="微软雅黑" panose="020B0503020204020204" pitchFamily="34" charset="-122"/>
                <a:ea typeface="微软雅黑" panose="020B0503020204020204" pitchFamily="34" charset="-122"/>
              </a:rPr>
              <a:t>）。为了缓解神经网络在训练过程中出现的过拟合现象，需要采取一些正则化技术来提升神经网络的泛化能力（</a:t>
            </a:r>
            <a:r>
              <a:rPr lang="en-US" altLang="zh-CN" sz="1600" dirty="0">
                <a:latin typeface="微软雅黑" panose="020B0503020204020204" pitchFamily="34" charset="-122"/>
                <a:ea typeface="微软雅黑" panose="020B0503020204020204" pitchFamily="34" charset="-122"/>
              </a:rPr>
              <a:t>generalization</a:t>
            </a:r>
            <a:r>
              <a:rPr lang="zh-CN" altLang="en-US" sz="1600" dirty="0">
                <a:latin typeface="微软雅黑" panose="020B0503020204020204" pitchFamily="34" charset="-122"/>
                <a:ea typeface="微软雅黑" panose="020B0503020204020204" pitchFamily="34" charset="-122"/>
              </a:rPr>
              <a:t>）。</a:t>
            </a:r>
          </a:p>
        </p:txBody>
      </p:sp>
      <p:sp>
        <p:nvSpPr>
          <p:cNvPr id="10" name="矩形: 圆角 6">
            <a:extLst>
              <a:ext uri="{FF2B5EF4-FFF2-40B4-BE49-F238E27FC236}">
                <a16:creationId xmlns:a16="http://schemas.microsoft.com/office/drawing/2014/main" id="{3BEEA551-1D76-4786-B93E-9E7A88ED4DC4}"/>
              </a:ext>
            </a:extLst>
          </p:cNvPr>
          <p:cNvSpPr/>
          <p:nvPr/>
        </p:nvSpPr>
        <p:spPr>
          <a:xfrm>
            <a:off x="707590" y="2459386"/>
            <a:ext cx="5515502" cy="367166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F2BF4FA-36AE-4B45-B28B-355FD2B1DC46}"/>
              </a:ext>
            </a:extLst>
          </p:cNvPr>
          <p:cNvSpPr/>
          <p:nvPr/>
        </p:nvSpPr>
        <p:spPr>
          <a:xfrm>
            <a:off x="707590" y="2610831"/>
            <a:ext cx="5341518" cy="3285771"/>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Dropout</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：指在训练神经网络的过程中随机丢掉一部分神经元来降低神经网络的复杂度，从而防止过拟合。</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Dropout</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的实现方法很简单：在每次迭代训练中，以一定概率随机屏蔽每一层中的若干神经元，用余下神经元构成的网络继续训练。</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批归一化</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：批归一化（</a:t>
            </a:r>
            <a:r>
              <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batch normalization</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）就是通过规范化手段，</a:t>
            </a:r>
            <a:r>
              <a:rPr lang="zh-CN"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把神经网络每层中任意神经元的输入值分布改变成均值为</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、方差为</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的标准正态分布，把偏移较大的分布强制映射为标准正态分布</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。经过批归一化处理，激活函数的输入值被映射到非线性函数梯度较大的区域，</a:t>
            </a:r>
            <a:r>
              <a:rPr lang="zh-CN"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使得梯度变大</a:t>
            </a:r>
            <a:r>
              <a:rPr lang="zh-CN" alt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从而克服梯度消失问题，进而加快收敛速度。</a:t>
            </a:r>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A9214A51-F0B1-41AE-BE2E-3CC671C74A8E}"/>
              </a:ext>
            </a:extLst>
          </p:cNvPr>
          <p:cNvPicPr>
            <a:picLocks noChangeAspect="1"/>
          </p:cNvPicPr>
          <p:nvPr/>
        </p:nvPicPr>
        <p:blipFill>
          <a:blip r:embed="rId3"/>
          <a:stretch>
            <a:fillRect/>
          </a:stretch>
        </p:blipFill>
        <p:spPr>
          <a:xfrm>
            <a:off x="7146103" y="2459386"/>
            <a:ext cx="2935742" cy="3623392"/>
          </a:xfrm>
          <a:prstGeom prst="rect">
            <a:avLst/>
          </a:prstGeom>
        </p:spPr>
      </p:pic>
    </p:spTree>
    <p:extLst>
      <p:ext uri="{BB962C8B-B14F-4D97-AF65-F5344CB8AC3E}">
        <p14:creationId xmlns:p14="http://schemas.microsoft.com/office/powerpoint/2010/main" val="4102224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神经网络正则化</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四、注意力与正则化</a:t>
            </a:r>
            <a:endParaRPr lang="zh-CN" altLang="en-US" sz="1600" dirty="0">
              <a:solidFill>
                <a:srgbClr val="000000"/>
              </a:solidFill>
              <a:latin typeface="Times New Roman" panose="02020603050405020304" pitchFamily="18" charset="0"/>
            </a:endParaRPr>
          </a:p>
        </p:txBody>
      </p:sp>
      <p:sp>
        <p:nvSpPr>
          <p:cNvPr id="7" name="矩形 6">
            <a:extLst>
              <a:ext uri="{FF2B5EF4-FFF2-40B4-BE49-F238E27FC236}">
                <a16:creationId xmlns:a16="http://schemas.microsoft.com/office/drawing/2014/main" id="{3FD7629A-C409-49AA-B315-866790FB6A8D}"/>
              </a:ext>
            </a:extLst>
          </p:cNvPr>
          <p:cNvSpPr/>
          <p:nvPr/>
        </p:nvSpPr>
        <p:spPr>
          <a:xfrm>
            <a:off x="1608406" y="1514200"/>
            <a:ext cx="9312812" cy="58477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深度神经网络结构复杂、参数众多，</a:t>
            </a:r>
            <a:r>
              <a:rPr lang="zh-CN" altLang="en-US" sz="1600" dirty="0">
                <a:solidFill>
                  <a:srgbClr val="FF0000"/>
                </a:solidFill>
                <a:latin typeface="微软雅黑" panose="020B0503020204020204" pitchFamily="34" charset="-122"/>
                <a:ea typeface="微软雅黑" panose="020B0503020204020204" pitchFamily="34" charset="-122"/>
              </a:rPr>
              <a:t>很容易造成过拟合（</a:t>
            </a:r>
            <a:r>
              <a:rPr lang="en-US" altLang="zh-CN" sz="1600" dirty="0">
                <a:solidFill>
                  <a:srgbClr val="FF0000"/>
                </a:solidFill>
                <a:latin typeface="微软雅黑" panose="020B0503020204020204" pitchFamily="34" charset="-122"/>
                <a:ea typeface="微软雅黑" panose="020B0503020204020204" pitchFamily="34" charset="-122"/>
              </a:rPr>
              <a:t>over-fitting</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。为了缓解神经网络在训练过程中出现的过拟合现象，需要采取一些正则化技术来提升神经网络的泛化能力（</a:t>
            </a:r>
            <a:r>
              <a:rPr lang="en-US" altLang="zh-CN" sz="1600" dirty="0">
                <a:latin typeface="微软雅黑" panose="020B0503020204020204" pitchFamily="34" charset="-122"/>
                <a:ea typeface="微软雅黑" panose="020B0503020204020204" pitchFamily="34" charset="-122"/>
              </a:rPr>
              <a:t>generalization</a:t>
            </a:r>
            <a:r>
              <a:rPr lang="zh-CN" altLang="en-US" sz="1600" dirty="0">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86499CD-1870-4D78-BFC1-704468D000D7}"/>
                  </a:ext>
                </a:extLst>
              </p:cNvPr>
              <p:cNvSpPr/>
              <p:nvPr/>
            </p:nvSpPr>
            <p:spPr>
              <a:xfrm>
                <a:off x="518160" y="1845757"/>
                <a:ext cx="11155680" cy="4663969"/>
              </a:xfrm>
              <a:prstGeom prst="rect">
                <a:avLst/>
              </a:prstGeom>
            </p:spPr>
            <p:txBody>
              <a:bodyPr wrap="square">
                <a:spAutoFit/>
              </a:bodyPr>
              <a:lstStyle/>
              <a:p>
                <a:pPr indent="266700" algn="just">
                  <a:lnSpc>
                    <a:spcPct val="150000"/>
                  </a:lnSpc>
                  <a:spcAft>
                    <a:spcPts val="0"/>
                  </a:spcAft>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600"/>
                  </a:spcAft>
                </a:pPr>
                <a14:m>
                  <m:oMath xmlns:m="http://schemas.openxmlformats.org/officeDocument/2006/math">
                    <m:sSub>
                      <m:sSubPr>
                        <m:ctrlPr>
                          <a:rPr lang="zh-CN" altLang="zh-CN" sz="14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400" b="1" i="1" kern="100">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400" b="1" kern="100" dirty="0">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sz="14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400" b="1" i="1" kern="100">
                            <a:latin typeface="Cambria Math" panose="02040503050406030204" pitchFamily="18" charset="0"/>
                            <a:ea typeface="等线" panose="02010600030101010101" pitchFamily="2" charset="-122"/>
                            <a:cs typeface="Times New Roman" panose="02020603050405020304" pitchFamily="18" charset="0"/>
                          </a:rPr>
                          <m:t>𝟐</m:t>
                        </m:r>
                      </m:sub>
                    </m:sSub>
                  </m:oMath>
                </a14:m>
                <a:r>
                  <a:rPr lang="zh-CN" altLang="zh-CN" sz="1400" b="1" kern="100" dirty="0">
                    <a:effectLst/>
                    <a:latin typeface="Times New Roman" panose="02020603050405020304" pitchFamily="18" charset="0"/>
                    <a:ea typeface="楷体_GB2312"/>
                    <a:cs typeface="Times New Roman" panose="02020603050405020304" pitchFamily="18" charset="0"/>
                  </a:rPr>
                  <a:t>正则化</a:t>
                </a:r>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对于具有</a:t>
                </a:r>
                <a14:m>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个训练数据</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e>
                    </m:d>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的神经网络，其中</a:t>
                </a:r>
                <a14:m>
                  <m:oMath xmlns:m="http://schemas.openxmlformats.org/officeDocument/2006/math">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e>
                    </m:d>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𝑛</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分别为输入样本及其对应的标签。加入正则化项后，神经网络的损失函数一般可如下表示：</a:t>
                </a:r>
              </a:p>
              <a:p>
                <a:pPr algn="just">
                  <a:lnSpc>
                    <a:spcPct val="150000"/>
                  </a:lnSpc>
                  <a:spcAft>
                    <a:spcPts val="600"/>
                  </a:spcAft>
                </a:pPr>
                <a14:m>
                  <m:oMathPara xmlns:m="http://schemas.openxmlformats.org/officeDocument/2006/math">
                    <m:oMathParaPr>
                      <m:jc m:val="centerGroup"/>
                    </m:oMathParaPr>
                    <m:oMath xmlns:m="http://schemas.openxmlformats.org/officeDocument/2006/math">
                      <m:func>
                        <m:func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min</m:t>
                          </m:r>
                        </m:fName>
                        <m:e>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den>
                          </m:f>
                        </m:e>
                      </m:func>
                      <m:nary>
                        <m:naryPr>
                          <m:chr m:val="∑"/>
                          <m:limLoc m:val="subSup"/>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sup>
                        <m:e>
                          <m:limLow>
                            <m:limLow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𝐿𝑜𝑠𝑠</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𝑾</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e>
                                      </m:d>
                                    </m:e>
                                  </m:d>
                                </m:e>
                              </m:groupChr>
                            </m:e>
                            <m:lim>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损失函数</m:t>
                              </m:r>
                            </m:lim>
                          </m:limLow>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𝜆</m:t>
                                  </m:r>
                                </m:e>
                              </m:groupChr>
                            </m:e>
                            <m:lim>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正则化权重</m:t>
                              </m:r>
                            </m:lim>
                          </m:limLow>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groupChrPr>
                                <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𝑾</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正则化项</m:t>
                              </m:r>
                            </m:lim>
                          </m:limLow>
                        </m:e>
                      </m:nary>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e>
                    </m:d>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表示参数为</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的神经网络对输入</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的预测、</a:t>
                </a:r>
                <a14:m>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Φ</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为正则化项（又称惩罚项）、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𝜆</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为正则项权重。</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正则化项</a:t>
                </a:r>
                <a14:m>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Φ</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一般用模型参数</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的范数形式来表示。假设神经网络模型中参数数目为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ℕ</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，则参数的范数形式主要有：</a:t>
                </a:r>
              </a:p>
              <a:p>
                <a:pPr indent="267970" algn="just">
                  <a:lnSpc>
                    <a:spcPct val="150000"/>
                  </a:lnSpc>
                  <a:spcAft>
                    <a:spcPts val="0"/>
                  </a:spcAft>
                </a:pPr>
                <a14:m>
                  <m:oMath xmlns:m="http://schemas.openxmlformats.org/officeDocument/2006/math">
                    <m:sSub>
                      <m:sSubPr>
                        <m:ctrlPr>
                          <a:rPr lang="zh-CN"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𝟎</m:t>
                        </m:r>
                      </m:sub>
                    </m:sSub>
                  </m:oMath>
                </a14:m>
                <a:r>
                  <a:rPr lang="zh-CN" altLang="zh-CN" sz="1400" b="1" dirty="0">
                    <a:solidFill>
                      <a:srgbClr val="000000"/>
                    </a:solidFill>
                    <a:latin typeface="Times New Roman" panose="02020603050405020304" pitchFamily="18" charset="0"/>
                    <a:ea typeface="楷体_GB2312"/>
                    <a:cs typeface="Times New Roman" panose="02020603050405020304" pitchFamily="18" charset="0"/>
                  </a:rPr>
                  <a:t>范数</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e>
                        </m:d>
                      </m:e>
                      <m:sub>
                        <m:r>
                          <a:rPr lang="en-US" altLang="zh-CN" sz="1400"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nary>
                      <m:naryPr>
                        <m:chr m:val="∑"/>
                        <m:limLoc m:val="subSup"/>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ℕ</m:t>
                        </m:r>
                      </m:sup>
                      <m:e>
                        <m:r>
                          <a:rPr lang="en-US" altLang="zh-CN" sz="1400" i="1">
                            <a:solidFill>
                              <a:srgbClr val="000000"/>
                            </a:solidFill>
                            <a:latin typeface="Cambria Math" panose="02040503050406030204" pitchFamily="18" charset="0"/>
                            <a:ea typeface="楷体_GB2312"/>
                            <a:cs typeface="Times New Roman" panose="02020603050405020304" pitchFamily="18" charset="0"/>
                          </a:rPr>
                          <m:t>𝕀</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≠0]</m:t>
                        </m:r>
                      </m:e>
                    </m:nary>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𝕀</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是指示函数，若括号内表达式为真，函数值为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，反之为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。所以</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范数指模型参数</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中非零元素个数。</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可实现模型参数的稀疏化。但是，由于</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范数正则化是一个</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NP Hard</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问题，难以求解，因此一般不用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范数。</a:t>
                </a:r>
              </a:p>
              <a:p>
                <a:pPr indent="267970" algn="just">
                  <a:lnSpc>
                    <a:spcPct val="150000"/>
                  </a:lnSpc>
                  <a:spcAft>
                    <a:spcPts val="0"/>
                  </a:spcAft>
                </a:pPr>
                <a14:m>
                  <m:oMath xmlns:m="http://schemas.openxmlformats.org/officeDocument/2006/math">
                    <m:sSub>
                      <m:sSubPr>
                        <m:ctrlPr>
                          <a:rPr lang="zh-CN"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400" b="1" dirty="0">
                    <a:solidFill>
                      <a:srgbClr val="000000"/>
                    </a:solidFill>
                    <a:latin typeface="Times New Roman" panose="02020603050405020304" pitchFamily="18" charset="0"/>
                    <a:ea typeface="楷体_GB2312"/>
                    <a:cs typeface="Times New Roman" panose="02020603050405020304" pitchFamily="18" charset="0"/>
                  </a:rPr>
                  <a:t>范数</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d>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nary>
                      <m:naryPr>
                        <m:chr m:val="∑"/>
                        <m:limLoc m:val="subSup"/>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ℕ</m:t>
                        </m:r>
                      </m:sup>
                      <m:e>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e>
                    </m:nary>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，指模型参数</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中各个元素的绝对值之和。</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范数也被称为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稀疏</a:t>
                </a:r>
                <a:r>
                  <a:rPr lang="en-US" altLang="zh-CN" sz="1400" b="1">
                    <a:solidFill>
                      <a:srgbClr val="FF0000"/>
                    </a:solidFill>
                    <a:latin typeface="Times New Roman" panose="02020603050405020304" pitchFamily="18" charset="0"/>
                    <a:ea typeface="楷体_GB2312"/>
                    <a:cs typeface="Times New Roman" panose="02020603050405020304" pitchFamily="18" charset="0"/>
                  </a:rPr>
                  <a:t>dense</a:t>
                </a:r>
                <a:r>
                  <a:rPr lang="zh-CN" altLang="zh-CN" sz="1400" b="1">
                    <a:solidFill>
                      <a:srgbClr val="FF0000"/>
                    </a:solidFill>
                    <a:latin typeface="Times New Roman" panose="02020603050405020304" pitchFamily="18" charset="0"/>
                    <a:ea typeface="楷体_GB2312"/>
                    <a:cs typeface="Times New Roman" panose="02020603050405020304" pitchFamily="18" charset="0"/>
                  </a:rPr>
                  <a:t>规则</a:t>
                </a:r>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算子</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1400" b="1" dirty="0">
                    <a:solidFill>
                      <a:srgbClr val="FF0000"/>
                    </a:solidFill>
                    <a:latin typeface="Times New Roman" panose="02020603050405020304" pitchFamily="18" charset="0"/>
                    <a:ea typeface="楷体_GB2312"/>
                    <a:cs typeface="Times New Roman" panose="02020603050405020304" pitchFamily="18" charset="0"/>
                  </a:rPr>
                  <a:t>Lasso regularization</a:t>
                </a:r>
                <a:r>
                  <a:rPr lang="zh-CN" altLang="zh-CN" sz="14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indent="267970" algn="just">
                  <a:lnSpc>
                    <a:spcPct val="150000"/>
                  </a:lnSpc>
                  <a:spcAft>
                    <a:spcPts val="0"/>
                  </a:spcAft>
                </a:pPr>
                <a14:m>
                  <m:oMath xmlns:m="http://schemas.openxmlformats.org/officeDocument/2006/math">
                    <m:sSub>
                      <m:sSubPr>
                        <m:ctrlPr>
                          <a:rPr lang="zh-CN"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zh-CN" sz="1400" b="1" dirty="0">
                    <a:solidFill>
                      <a:srgbClr val="000000"/>
                    </a:solidFill>
                    <a:latin typeface="Times New Roman" panose="02020603050405020304" pitchFamily="18" charset="0"/>
                    <a:ea typeface="楷体_GB2312"/>
                    <a:cs typeface="Times New Roman" panose="02020603050405020304" pitchFamily="18" charset="0"/>
                  </a:rPr>
                  <a:t>范数</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：数学表示为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d>
                      </m:e>
                      <m:sub>
                        <m:r>
                          <a:rPr lang="en-US" altLang="zh-CN" sz="14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ad>
                      <m:radPr>
                        <m:degHide m:val="on"/>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subSup"/>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ℕ</m:t>
                            </m:r>
                          </m:sup>
                          <m:e>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2</m:t>
                                </m:r>
                              </m:sup>
                            </m:sSubSup>
                          </m:e>
                        </m:nary>
                      </m:e>
                    </m:rad>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，指模型参数</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中各个元素平方和的开方。</a:t>
                </a:r>
              </a:p>
            </p:txBody>
          </p:sp>
        </mc:Choice>
        <mc:Fallback>
          <p:sp>
            <p:nvSpPr>
              <p:cNvPr id="2" name="矩形 1">
                <a:extLst>
                  <a:ext uri="{FF2B5EF4-FFF2-40B4-BE49-F238E27FC236}">
                    <a16:creationId xmlns:a16="http://schemas.microsoft.com/office/drawing/2014/main" id="{786499CD-1870-4D78-BFC1-704468D000D7}"/>
                  </a:ext>
                </a:extLst>
              </p:cNvPr>
              <p:cNvSpPr>
                <a:spLocks noRot="1" noChangeAspect="1" noMove="1" noResize="1" noEditPoints="1" noAdjustHandles="1" noChangeArrowheads="1" noChangeShapeType="1" noTextEdit="1"/>
              </p:cNvSpPr>
              <p:nvPr/>
            </p:nvSpPr>
            <p:spPr>
              <a:xfrm>
                <a:off x="518160" y="1845757"/>
                <a:ext cx="11155680" cy="4663969"/>
              </a:xfrm>
              <a:prstGeom prst="rect">
                <a:avLst/>
              </a:prstGeom>
              <a:blipFill>
                <a:blip r:embed="rId3"/>
                <a:stretch>
                  <a:fillRect l="-164" r="-164" b="-77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5315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a:t>
            </a:r>
            <a:r>
              <a:rPr lang="zh-CN" altLang="en-US" sz="1600" dirty="0">
                <a:solidFill>
                  <a:srgbClr val="000000"/>
                </a:solidFill>
                <a:latin typeface="Times New Roman" panose="02020603050405020304" pitchFamily="18" charset="0"/>
              </a:rPr>
              <a:t>深度学习在自然语言和计算机视觉中的应用</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496915-B4D4-4889-9D78-95DC7BC41061}"/>
                  </a:ext>
                </a:extLst>
              </p:cNvPr>
              <p:cNvSpPr/>
              <p:nvPr/>
            </p:nvSpPr>
            <p:spPr>
              <a:xfrm>
                <a:off x="588159" y="1695902"/>
                <a:ext cx="5022165" cy="4401205"/>
              </a:xfrm>
              <a:prstGeom prst="rect">
                <a:avLst/>
              </a:prstGeom>
            </p:spPr>
            <p:txBody>
              <a:bodyPr wrap="square">
                <a:spAutoFit/>
              </a:bodyPr>
              <a:lstStyle/>
              <a:p>
                <a:pPr marL="457200" indent="-457200">
                  <a:buFont typeface="Wingdings" panose="05000000000000000000" pitchFamily="2" charset="2"/>
                  <a:buChar char="l"/>
                </a:pPr>
                <a:endPar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在基于规则和统计的自然语言传统方法中，通常将单词视为独立符号。为了表达文本，“词袋（</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bag of words</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）”模型被采用，但是这一模型忽略了文本单词之间的依赖关系，仅仅将文本看作单词的集合（忽略了单词之间的先后次序）。</a:t>
                </a:r>
              </a:p>
              <a:p>
                <a:pPr marL="285750" indent="-285750" algn="just">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在词袋模型中，一个单词按照词典序被表示为一个词典维数大小的向量（称为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one-hot vector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），向量中该单词所对应位置按照其在文档中出现与否取值为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表示该单词在文档中出现，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表示没有出现（见图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）。每个单词被表达为单词向量后，一些与自然语言相关的工作（如聚类、同义词计算、主题挖掘等）可以依次开展。</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为了刻画不同单词之间的语义相关性，研究人员希望使用一种分布式向量表达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(distributed vector representation)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对不同单词进行表达。利用深度学习模型，可将每个单词表征为</a:t>
                </a:r>
                <a14:m>
                  <m:oMath xmlns:m="http://schemas.openxmlformats.org/officeDocument/2006/math">
                    <m:r>
                      <a:rPr lang="en-US" altLang="zh-CN" sz="14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维实数值的分布式向量。这样一来可以把对文本内容分析简化为 </a:t>
                </a:r>
                <a14:m>
                  <m:oMath xmlns:m="http://schemas.openxmlformats.org/officeDocument/2006/math">
                    <m:r>
                      <a:rPr lang="en-US" altLang="zh-CN" sz="140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Word2Vec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）是较为经典的模型</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F5496915-B4D4-4889-9D78-95DC7BC41061}"/>
                  </a:ext>
                </a:extLst>
              </p:cNvPr>
              <p:cNvSpPr>
                <a:spLocks noRot="1" noChangeAspect="1" noMove="1" noResize="1" noEditPoints="1" noAdjustHandles="1" noChangeArrowheads="1" noChangeShapeType="1" noTextEdit="1"/>
              </p:cNvSpPr>
              <p:nvPr/>
            </p:nvSpPr>
            <p:spPr>
              <a:xfrm>
                <a:off x="588159" y="1695902"/>
                <a:ext cx="5022165" cy="4401205"/>
              </a:xfrm>
              <a:prstGeom prst="rect">
                <a:avLst/>
              </a:prstGeom>
              <a:blipFill>
                <a:blip r:embed="rId3"/>
                <a:stretch>
                  <a:fillRect l="-121" r="-3762" b="-55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6B0A54F-2D01-4D19-95FD-33046CF3C04E}"/>
              </a:ext>
            </a:extLst>
          </p:cNvPr>
          <p:cNvPicPr>
            <a:picLocks noChangeAspect="1"/>
          </p:cNvPicPr>
          <p:nvPr/>
        </p:nvPicPr>
        <p:blipFill>
          <a:blip r:embed="rId4"/>
          <a:stretch>
            <a:fillRect/>
          </a:stretch>
        </p:blipFill>
        <p:spPr>
          <a:xfrm>
            <a:off x="6307425" y="1839213"/>
            <a:ext cx="3740342" cy="4257894"/>
          </a:xfrm>
          <a:prstGeom prst="rect">
            <a:avLst/>
          </a:prstGeom>
        </p:spPr>
      </p:pic>
    </p:spTree>
    <p:extLst>
      <p:ext uri="{BB962C8B-B14F-4D97-AF65-F5344CB8AC3E}">
        <p14:creationId xmlns:p14="http://schemas.microsoft.com/office/powerpoint/2010/main" val="183166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a:t>
            </a:r>
            <a:r>
              <a:rPr lang="zh-CN" altLang="en-US" sz="1600" dirty="0">
                <a:solidFill>
                  <a:srgbClr val="000000"/>
                </a:solidFill>
                <a:latin typeface="Times New Roman" panose="02020603050405020304" pitchFamily="18" charset="0"/>
              </a:rPr>
              <a:t>深度学习在自然语言和计算机视觉中的应用</a:t>
            </a:r>
          </a:p>
        </p:txBody>
      </p:sp>
      <p:pic>
        <p:nvPicPr>
          <p:cNvPr id="2" name="图片 1">
            <a:extLst>
              <a:ext uri="{FF2B5EF4-FFF2-40B4-BE49-F238E27FC236}">
                <a16:creationId xmlns:a16="http://schemas.microsoft.com/office/drawing/2014/main" id="{4686CD3E-C83E-4387-8964-4BAA8A42291F}"/>
              </a:ext>
            </a:extLst>
          </p:cNvPr>
          <p:cNvPicPr>
            <a:picLocks noChangeAspect="1"/>
          </p:cNvPicPr>
          <p:nvPr/>
        </p:nvPicPr>
        <p:blipFill>
          <a:blip r:embed="rId3"/>
          <a:stretch>
            <a:fillRect/>
          </a:stretch>
        </p:blipFill>
        <p:spPr>
          <a:xfrm>
            <a:off x="6734476" y="2477884"/>
            <a:ext cx="4852613" cy="300745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364917" y="1551330"/>
                <a:ext cx="6096000" cy="4860561"/>
              </a:xfrm>
              <a:prstGeom prst="rect">
                <a:avLst/>
              </a:prstGeom>
            </p:spPr>
            <p:txBody>
              <a:bodyPr>
                <a:spAutoFit/>
              </a:bodyPr>
              <a:lstStyle/>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假设词典中有</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个不同的单词，现在考虑如何生成第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维词向量（如图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5.24</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所示）。首先，将该单词表示成</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one-hot </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个位置取值为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、其余位置取值均为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。隐藏层神经元大小为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，每个神经元记为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h</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中每个</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与隐藏层神经元是全连接，连接权重矩阵为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。输出层是</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维归一化的概率值，其中</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对应第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个单词归一化的概率值，显然其取值应该远大于其它输出所对应的归一化概率值。</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5.24</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中，输入层中</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与隐藏层连接权重为</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𝑘𝑁</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，输入单词的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维隐式表达</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𝒉</m:t>
                    </m:r>
                    <m:r>
                      <a:rPr lang="en-US" altLang="zh-CN" sz="1400" b="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a:solidFill>
                              <a:srgbClr val="000000"/>
                            </a:solidFill>
                            <a:latin typeface="Cambria Math" panose="02040503050406030204" pitchFamily="18" charset="0"/>
                            <a:ea typeface="楷体_GB2312"/>
                            <a:cs typeface="Times New Roman" panose="02020603050405020304" pitchFamily="18" charset="0"/>
                          </a:rPr>
                          <m:t>𝑾</m:t>
                        </m:r>
                      </m:e>
                      <m:sup>
                        <m:r>
                          <a:rPr lang="en-US" altLang="zh-CN" sz="1400" b="1" i="1">
                            <a:solidFill>
                              <a:srgbClr val="000000"/>
                            </a:solidFill>
                            <a:latin typeface="Cambria Math" panose="02040503050406030204" pitchFamily="18" charset="0"/>
                            <a:ea typeface="楷体_GB2312"/>
                            <a:cs typeface="Times New Roman" panose="02020603050405020304" pitchFamily="18" charset="0"/>
                          </a:rPr>
                          <m:t>𝑻</m:t>
                        </m:r>
                      </m:sup>
                    </m:sSup>
                    <m:r>
                      <a:rPr lang="en-US" altLang="zh-CN" sz="1400" b="1">
                        <a:solidFill>
                          <a:srgbClr val="000000"/>
                        </a:solidFill>
                        <a:latin typeface="Cambria Math" panose="02040503050406030204" pitchFamily="18" charset="0"/>
                        <a:ea typeface="楷体_GB2312"/>
                        <a:cs typeface="Times New Roman" panose="02020603050405020304" pitchFamily="18" charset="0"/>
                      </a:rPr>
                      <m:t>×</m:t>
                    </m:r>
                    <m:r>
                      <a:rPr lang="en-US" altLang="zh-CN" sz="1400" b="1" i="1">
                        <a:solidFill>
                          <a:srgbClr val="000000"/>
                        </a:solidFill>
                        <a:latin typeface="Cambria Math" panose="02040503050406030204" pitchFamily="18" charset="0"/>
                        <a:ea typeface="楷体_GB2312"/>
                        <a:cs typeface="Times New Roman" panose="02020603050405020304" pitchFamily="18" charset="0"/>
                      </a:rPr>
                      <m:t>𝑿</m:t>
                    </m:r>
                    <m:r>
                      <a:rPr lang="en-US" altLang="zh-CN" sz="1400" b="1">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𝑤𝑘</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。所得到的隐藏层结果与输出层是全连接，全连接权重矩阵为</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。从图中可知，第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个单词对应的输出为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𝑣</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𝑤𝑘</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sup>
                        </m:sSubSup>
                        <m:r>
                          <a:rPr lang="en-US" altLang="zh-CN" sz="1400">
                            <a:solidFill>
                              <a:srgbClr val="000000"/>
                            </a:solidFill>
                            <a:latin typeface="Cambria Math" panose="02040503050406030204" pitchFamily="18" charset="0"/>
                            <a:ea typeface="楷体_GB2312"/>
                            <a:cs typeface="Times New Roman" panose="02020603050405020304" pitchFamily="18" charset="0"/>
                          </a:rPr>
                          <m:t>)</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sub>
                    </m:sSub>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a:solidFill>
                                  <a:srgbClr val="000000"/>
                                </a:solidFill>
                                <a:latin typeface="Cambria Math" panose="02040503050406030204" pitchFamily="18" charset="0"/>
                                <a:ea typeface="楷体_GB2312"/>
                                <a:cs typeface="Times New Roman" panose="02020603050405020304" pitchFamily="18" charset="0"/>
                              </a:rPr>
                              <m:t>)</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a:solidFill>
                              <a:srgbClr val="000000"/>
                            </a:solidFill>
                            <a:latin typeface="Cambria Math" panose="02040503050406030204" pitchFamily="18" charset="0"/>
                            <a:ea typeface="楷体_GB2312"/>
                            <a:cs typeface="Times New Roman" panose="02020603050405020304" pitchFamily="18" charset="0"/>
                          </a:rPr>
                          <m:t>)</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a:solidFill>
                              <a:srgbClr val="000000"/>
                            </a:solidFill>
                            <a:latin typeface="Cambria Math" panose="02040503050406030204" pitchFamily="18" charset="0"/>
                            <a:ea typeface="楷体_GB2312"/>
                            <a:cs typeface="Times New Roman" panose="02020603050405020304" pitchFamily="18" charset="0"/>
                          </a:rPr>
                          <m:t>)</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指的从连接权重矩阵</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sub>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中取出第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列的向量。接着对</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通过</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函数进行归一化，得到第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个单词对应的归一化概率输出。显然，第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个单词归一化的概率值应该远远大于输出层中其他位置所对应的归一化概率值。</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这里</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为模型参数。一旦训练得到了图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5.24</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的神经网络，就可以将输入层中</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与隐藏层连接权重为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r>
                          <a:rPr lang="en-US" altLang="zh-CN" sz="14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𝑤</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𝑘𝑁</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作为第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维词向量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(word vector)</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364917" y="1551330"/>
                <a:ext cx="6096000" cy="4860561"/>
              </a:xfrm>
              <a:prstGeom prst="rect">
                <a:avLst/>
              </a:prstGeom>
              <a:blipFill>
                <a:blip r:embed="rId4"/>
                <a:stretch>
                  <a:fillRect l="-200" r="-300" b="-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1438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a:t>
            </a:r>
            <a:r>
              <a:rPr lang="zh-CN" altLang="en-US" sz="1600" dirty="0">
                <a:solidFill>
                  <a:srgbClr val="000000"/>
                </a:solidFill>
                <a:latin typeface="Times New Roman" panose="02020603050405020304" pitchFamily="18" charset="0"/>
              </a:rPr>
              <a:t>深度学习在自然语言和计算机视觉中的应用</a:t>
            </a:r>
          </a:p>
        </p:txBody>
      </p:sp>
      <p:pic>
        <p:nvPicPr>
          <p:cNvPr id="2" name="图片 1">
            <a:extLst>
              <a:ext uri="{FF2B5EF4-FFF2-40B4-BE49-F238E27FC236}">
                <a16:creationId xmlns:a16="http://schemas.microsoft.com/office/drawing/2014/main" id="{4686CD3E-C83E-4387-8964-4BAA8A42291F}"/>
              </a:ext>
            </a:extLst>
          </p:cNvPr>
          <p:cNvPicPr>
            <a:picLocks noChangeAspect="1"/>
          </p:cNvPicPr>
          <p:nvPr/>
        </p:nvPicPr>
        <p:blipFill>
          <a:blip r:embed="rId3"/>
          <a:stretch>
            <a:fillRect/>
          </a:stretch>
        </p:blipFill>
        <p:spPr>
          <a:xfrm>
            <a:off x="6771990" y="2323140"/>
            <a:ext cx="4852613" cy="300745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364917" y="1551330"/>
                <a:ext cx="6167181" cy="4231799"/>
              </a:xfrm>
              <a:prstGeom prst="rect">
                <a:avLst/>
              </a:prstGeom>
            </p:spPr>
            <p:txBody>
              <a:bodyPr wrap="square">
                <a:spAutoFit/>
              </a:bodyPr>
              <a:lstStyle/>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假设词典中有</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个不同的单词，现在考虑如何生成第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个单词的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𝑁</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维词向量（如图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5.24</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所示）。首先，将该单词表示成</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𝑉</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维</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one-hot </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向量</a:t>
                </a:r>
                <a14:m>
                  <m:oMath xmlns:m="http://schemas.openxmlformats.org/officeDocument/2006/math">
                    <m:r>
                      <a:rPr lang="en-US" altLang="zh-CN" sz="1400"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，向量</a:t>
                </a:r>
              </a:p>
              <a:p>
                <a:pPr algn="just"/>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word</m:t>
                      </m:r>
                      <m:r>
                        <a:rPr lang="en-US" altLang="zh-CN" sz="1400">
                          <a:solidFill>
                            <a:srgbClr val="000000"/>
                          </a:solidFill>
                          <a:latin typeface="Cambria Math" panose="02040503050406030204" pitchFamily="18" charset="0"/>
                          <a:ea typeface="楷体_GB2312"/>
                          <a:cs typeface="Times New Roman" panose="02020603050405020304" pitchFamily="18" charset="0"/>
                        </a:rPr>
                        <m:t>2</m:t>
                      </m:r>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vec</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model</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𝑚𝑎𝑥</m:t>
                      </m:r>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P</m:t>
                      </m:r>
                      <m:d>
                        <m:d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r>
                            <a:rPr lang="zh-CN" altLang="zh-CN" sz="1400">
                              <a:solidFill>
                                <a:srgbClr val="000000"/>
                              </a:solidFill>
                              <a:latin typeface="Cambria Math" panose="02040503050406030204" pitchFamily="18" charset="0"/>
                              <a:ea typeface="楷体_GB2312"/>
                              <a:cs typeface="Times New Roman" panose="02020603050405020304" pitchFamily="18" charset="0"/>
                            </a:rPr>
                            <m:t>输出表达</m:t>
                          </m:r>
                        </m:e>
                        <m:e>
                          <m:r>
                            <a:rPr lang="zh-CN" altLang="zh-CN" sz="1400">
                              <a:solidFill>
                                <a:srgbClr val="000000"/>
                              </a:solidFill>
                              <a:latin typeface="Cambria Math" panose="02040503050406030204" pitchFamily="18" charset="0"/>
                              <a:ea typeface="楷体_GB2312"/>
                              <a:cs typeface="Times New Roman" panose="02020603050405020304" pitchFamily="18" charset="0"/>
                            </a:rPr>
                            <m:t>输入表达</m:t>
                          </m:r>
                        </m:e>
                      </m:d>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m:t>
                      </m:r>
                      <m:func>
                        <m:func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funcPr>
                        <m:fName>
                          <m:r>
                            <a:rPr lang="en-US" altLang="zh-CN" sz="1400">
                              <a:solidFill>
                                <a:srgbClr val="000000"/>
                              </a:solidFill>
                              <a:latin typeface="Cambria Math" panose="02040503050406030204" pitchFamily="18" charset="0"/>
                              <a:ea typeface="楷体_GB2312"/>
                              <a:cs typeface="Times New Roman" panose="02020603050405020304" pitchFamily="18" charset="0"/>
                            </a:rPr>
                            <m:t>𝑚𝑎𝑥</m:t>
                          </m:r>
                        </m:fName>
                        <m:e>
                          <m:func>
                            <m:func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log</m:t>
                              </m:r>
                            </m:fName>
                            <m:e>
                              <m:d>
                                <m:d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f>
                                    <m:f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fPr>
                                    <m:num>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𝑒</m:t>
                                          </m:r>
                                        </m:e>
                                        <m:sup>
                                          <m:sSubSup>
                                            <m:sSub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SupPr>
                                            <m:e>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𝑘</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bSup>
                                        </m:sup>
                                      </m:sSup>
                                    </m:num>
                                    <m:den>
                                      <m:nary>
                                        <m:naryPr>
                                          <m:chr m:val="∑"/>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naryPr>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𝑉</m:t>
                                          </m:r>
                                        </m:sup>
                                        <m:e>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𝑒</m:t>
                                              </m:r>
                                            </m:e>
                                            <m:sup>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sub>
                                              </m:sSub>
                                            </m:sup>
                                          </m:sSup>
                                        </m:e>
                                      </m:nary>
                                    </m:den>
                                  </m:f>
                                </m:e>
                              </m:d>
                            </m:e>
                          </m:func>
                        </m:e>
                      </m:func>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𝑚𝑎𝑥</m:t>
                      </m:r>
                      <m:r>
                        <a:rPr lang="en-US" altLang="zh-CN" sz="14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SupPr>
                        <m:e>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𝑘</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bSup>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𝑙𝑜𝑔</m:t>
                      </m:r>
                      <m:nary>
                        <m:naryPr>
                          <m:chr m:val="∑"/>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naryPr>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𝑉</m:t>
                          </m:r>
                        </m:sup>
                        <m:e>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𝑒</m:t>
                              </m:r>
                            </m:e>
                            <m:sup>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sub>
                              </m:sSub>
                            </m:sup>
                          </m:sSup>
                        </m:e>
                      </m:nary>
                      <m:r>
                        <a:rPr lang="zh-CN" altLang="zh-CN" sz="1400">
                          <a:solidFill>
                            <a:srgbClr val="000000"/>
                          </a:solidFill>
                          <a:latin typeface="Cambria Math" panose="02040503050406030204" pitchFamily="18" charset="0"/>
                          <a:ea typeface="楷体_GB2312"/>
                          <a:cs typeface="Times New Roman" panose="02020603050405020304" pitchFamily="18" charset="0"/>
                        </a:rPr>
                        <m:t>）</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zh-CN" altLang="en-US" sz="1400">
                          <a:solidFill>
                            <a:srgbClr val="000000"/>
                          </a:solidFill>
                          <a:latin typeface="Times New Roman" panose="02020603050405020304" pitchFamily="18" charset="0"/>
                          <a:ea typeface="楷体_GB2312"/>
                          <a:cs typeface="Times New Roman" panose="02020603050405020304" pitchFamily="18" charset="0"/>
                        </a:rPr>
                        <m:t>其中星号（</m:t>
                      </m:r>
                      <m:r>
                        <m:rPr>
                          <m:nor/>
                        </m:rPr>
                        <a:rPr lang="en-US" altLang="zh-CN" sz="1400">
                          <a:solidFill>
                            <a:srgbClr val="000000"/>
                          </a:solidFill>
                          <a:latin typeface="Times New Roman" panose="02020603050405020304" pitchFamily="18" charset="0"/>
                          <a:ea typeface="楷体_GB2312"/>
                          <a:cs typeface="Times New Roman" panose="02020603050405020304" pitchFamily="18" charset="0"/>
                          <a:sym typeface="Symbol" panose="05050102010706020507" pitchFamily="18" charset="2"/>
                        </a:rPr>
                        <m:t></m:t>
                      </m:r>
                      <m:r>
                        <m:rPr>
                          <m:nor/>
                        </m:rPr>
                        <a:rPr lang="zh-CN" altLang="en-US" sz="1400">
                          <a:solidFill>
                            <a:srgbClr val="000000"/>
                          </a:solidFill>
                          <a:latin typeface="Times New Roman" panose="02020603050405020304" pitchFamily="18" charset="0"/>
                          <a:ea typeface="楷体_GB2312"/>
                          <a:cs typeface="Times New Roman" panose="02020603050405020304" pitchFamily="18" charset="0"/>
                        </a:rPr>
                        <m:t>）表示预测值。对上式取其相反数，令其最小，则得到损失函数：</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𝑙𝑜𝑠𝑠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SupPr>
                        <m:e>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𝑘</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bSup>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𝑙𝑜𝑔</m:t>
                      </m:r>
                      <m:nary>
                        <m:naryPr>
                          <m:chr m:val="∑"/>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naryPr>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𝑉</m:t>
                          </m:r>
                        </m:sup>
                        <m:e>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𝑒</m:t>
                              </m:r>
                            </m:e>
                            <m:sup>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a:solidFill>
                                        <a:srgbClr val="000000"/>
                                      </a:solidFill>
                                      <a:latin typeface="Cambria Math" panose="02040503050406030204" pitchFamily="18" charset="0"/>
                                      <a:ea typeface="楷体_GB2312"/>
                                      <a:cs typeface="Times New Roman" panose="02020603050405020304" pitchFamily="18" charset="0"/>
                                    </a:rPr>
                                    <m:t>𝑦</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𝑗</m:t>
                                  </m:r>
                                </m:sub>
                              </m:sSub>
                            </m:sup>
                          </m:sSup>
                        </m:e>
                      </m:nary>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zh-CN" altLang="en-US" sz="1400">
                          <a:solidFill>
                            <a:srgbClr val="000000"/>
                          </a:solidFill>
                          <a:latin typeface="Times New Roman" panose="02020603050405020304" pitchFamily="18" charset="0"/>
                          <a:ea typeface="楷体_GB2312"/>
                          <a:cs typeface="Times New Roman" panose="02020603050405020304" pitchFamily="18" charset="0"/>
                        </a:rPr>
                        <m:t>这样就可以利用梯度下降和误差后向传播来优化训练参数</m:t>
                      </m:r>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𝑉</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𝑁</m:t>
                          </m:r>
                        </m:sub>
                      </m:sSub>
                      <m:r>
                        <m:rPr>
                          <m:nor/>
                        </m:rPr>
                        <a:rPr lang="zh-CN" altLang="en-US" sz="1400">
                          <a:solidFill>
                            <a:srgbClr val="000000"/>
                          </a:solidFill>
                          <a:latin typeface="Times New Roman" panose="02020603050405020304" pitchFamily="18" charset="0"/>
                          <a:ea typeface="楷体_GB2312"/>
                          <a:cs typeface="Times New Roman" panose="02020603050405020304" pitchFamily="18" charset="0"/>
                        </a:rPr>
                        <m:t>和</m:t>
                      </m:r>
                      <m:sSubSup>
                        <m:sSub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SupPr>
                        <m:e>
                          <m:r>
                            <a:rPr lang="en-US" altLang="zh-CN" sz="1400">
                              <a:solidFill>
                                <a:srgbClr val="000000"/>
                              </a:solidFill>
                              <a:latin typeface="Cambria Math" panose="02040503050406030204" pitchFamily="18" charset="0"/>
                              <a:ea typeface="楷体_GB2312"/>
                              <a:cs typeface="Times New Roman" panose="02020603050405020304" pitchFamily="18" charset="0"/>
                            </a:rPr>
                            <m:t>𝑊</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𝑁</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𝑉</m:t>
                          </m:r>
                        </m:sub>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bSup>
                      <m:r>
                        <m:rPr>
                          <m:nor/>
                        </m:rPr>
                        <a:rPr lang="zh-CN" altLang="en-US" sz="1400">
                          <a:solidFill>
                            <a:srgbClr val="000000"/>
                          </a:solidFill>
                          <a:latin typeface="Times New Roman" panose="02020603050405020304" pitchFamily="18" charset="0"/>
                          <a:ea typeface="楷体_GB2312"/>
                          <a:cs typeface="Times New Roman" panose="02020603050405020304" pitchFamily="18" charset="0"/>
                        </a:rPr>
                        <m:t>了。</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通常</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Word2Vec</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的模型参数有两种训练模式。一种是</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Continuous Bag-of-Words (</a:t>
                </a:r>
                <a:r>
                  <a:rPr lang="en-US" altLang="zh-CN" sz="1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CBoW</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，即根据某个单词所处的</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上下文单词来预测该单词</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。另一种是</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Skip-gram</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，即利用</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某个单词来分别预测该单词的上下文单词</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gn="just">
                  <a:lnSpc>
                    <a:spcPts val="2200"/>
                  </a:lnSpc>
                  <a:spcAft>
                    <a:spcPts val="0"/>
                  </a:spcAft>
                  <a:buFont typeface="Wingdings" panose="05000000000000000000" pitchFamily="2" charset="2"/>
                  <a:buChar char="l"/>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364917" y="1551330"/>
                <a:ext cx="6167181" cy="4231799"/>
              </a:xfrm>
              <a:prstGeom prst="rect">
                <a:avLst/>
              </a:prstGeom>
              <a:blipFill>
                <a:blip r:embed="rId4"/>
                <a:stretch>
                  <a:fillRect l="-198" r="-2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2307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深度学习在自然语言中应用之一：词向量生成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a:t>
            </a:r>
            <a:r>
              <a:rPr lang="zh-CN" altLang="en-US" sz="1600" dirty="0">
                <a:solidFill>
                  <a:srgbClr val="000000"/>
                </a:solidFill>
                <a:latin typeface="Times New Roman" panose="02020603050405020304" pitchFamily="18" charset="0"/>
              </a:rPr>
              <a:t>深度学习在自然语言和计算机视觉中的应用</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0A89A2-1783-41E0-9BA2-B2BF42B7E4B3}"/>
                  </a:ext>
                </a:extLst>
              </p:cNvPr>
              <p:cNvSpPr/>
              <p:nvPr/>
            </p:nvSpPr>
            <p:spPr>
              <a:xfrm>
                <a:off x="257066" y="1810019"/>
                <a:ext cx="6537629" cy="435080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5.25</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给出了基于</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CBoW</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来得到词向量的示意图。给出包含</a:t>
                </a:r>
                <a14:m>
                  <m:oMath xmlns:m="http://schemas.openxmlformats.org/officeDocument/2006/math">
                    <m:r>
                      <a:rPr lang="en-US" altLang="zh-CN" i="1">
                        <a:latin typeface="Cambria Math" panose="02040503050406030204" pitchFamily="18" charset="0"/>
                      </a:rPr>
                      <m:t>𝑐</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个单词的句子</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CBoW</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中，可用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的前序</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个单词和后续单词</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个单词一起来预测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。每个输入单词仍然是</a:t>
                </a:r>
                <a14:m>
                  <m:oMath xmlns:m="http://schemas.openxmlformats.org/officeDocument/2006/math">
                    <m:r>
                      <a:rPr lang="en-US" altLang="zh-CN" i="1">
                        <a:latin typeface="Cambria Math" panose="02040503050406030204" pitchFamily="18" charset="0"/>
                      </a:rPr>
                      <m:t>𝑉</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维向量（可以是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one-hot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的表达），隐式编码为每个输入单词所对应编码的均值</a:t>
                </a:r>
                <a14:m>
                  <m:oMath xmlns:m="http://schemas.openxmlformats.org/officeDocument/2006/math">
                    <m:r>
                      <a:rPr lang="en-US" altLang="zh-CN" b="1" i="1">
                        <a:latin typeface="Cambria Math" panose="02040503050406030204" pitchFamily="18" charset="0"/>
                      </a:rPr>
                      <m:t>𝒉</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f>
                          <m:fPr>
                            <m:ctrlPr>
                              <a:rPr lang="zh-CN"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𝒄</m:t>
                            </m:r>
                            <m:r>
                              <a:rPr lang="en-US" altLang="zh-CN" b="1" i="1">
                                <a:latin typeface="Cambria Math" panose="02040503050406030204" pitchFamily="18" charset="0"/>
                              </a:rPr>
                              <m:t>−</m:t>
                            </m:r>
                            <m:r>
                              <a:rPr lang="en-US" altLang="zh-CN" b="1" i="1">
                                <a:latin typeface="Cambria Math" panose="02040503050406030204" pitchFamily="18" charset="0"/>
                              </a:rPr>
                              <m:t>𝟏</m:t>
                            </m:r>
                          </m:den>
                        </m:f>
                        <m:r>
                          <a:rPr lang="en-US" altLang="zh-CN" b="1" i="1">
                            <a:latin typeface="Cambria Math" panose="02040503050406030204" pitchFamily="18" charset="0"/>
                          </a:rPr>
                          <m:t>𝑾</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l-GR" altLang="zh-CN" i="1">
                            <a:latin typeface="Cambria Math" panose="02040503050406030204" pitchFamily="18" charset="0"/>
                          </a:rPr>
                          <m:t>𝛸</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l-GR" altLang="zh-CN" i="1">
                            <a:latin typeface="Cambria Math" panose="02040503050406030204" pitchFamily="18" charset="0"/>
                          </a:rPr>
                          <m:t>𝛸</m:t>
                        </m:r>
                      </m:e>
                      <m:sub>
                        <m:r>
                          <a:rPr lang="en-US" altLang="zh-CN" i="1">
                            <a:latin typeface="Cambria Math" panose="02040503050406030204" pitchFamily="18" charset="0"/>
                          </a:rPr>
                          <m:t>𝑘</m:t>
                        </m:r>
                        <m:r>
                          <a:rPr lang="en-US" altLang="zh-CN" i="1">
                            <a:latin typeface="Cambria Math" panose="02040503050406030204" pitchFamily="18" charset="0"/>
                          </a:rPr>
                          <m:t>−1</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l-GR" altLang="zh-CN" i="1">
                            <a:latin typeface="Cambria Math" panose="02040503050406030204" pitchFamily="18" charset="0"/>
                          </a:rPr>
                          <m:t>𝛸</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l-GR" altLang="zh-CN" i="1">
                            <a:latin typeface="Cambria Math" panose="02040503050406030204" pitchFamily="18" charset="0"/>
                          </a:rPr>
                          <m:t>𝛸</m:t>
                        </m:r>
                      </m:e>
                      <m:sub>
                        <m:r>
                          <a:rPr lang="en-US" altLang="zh-CN" i="1">
                            <a:latin typeface="Cambria Math" panose="02040503050406030204" pitchFamily="18" charset="0"/>
                          </a:rPr>
                          <m:t>𝑐</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对于计算得到的隐式编码，要求其输出归一化概率中，单词</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所对应的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取值最大，即用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的上下文来预测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。定义好相应的损失函数，可训练得到参数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𝑉</m:t>
                        </m:r>
                        <m:r>
                          <a:rPr lang="en-US" altLang="zh-CN">
                            <a:latin typeface="Cambria Math" panose="02040503050406030204" pitchFamily="18" charset="0"/>
                          </a:rPr>
                          <m:t>×</m:t>
                        </m:r>
                        <m:r>
                          <a:rPr lang="en-US" altLang="zh-CN" i="1">
                            <a:latin typeface="Cambria Math" panose="02040503050406030204" pitchFamily="18" charset="0"/>
                          </a:rPr>
                          <m:t>𝑁</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𝑉</m:t>
                        </m:r>
                      </m:sub>
                      <m:sup>
                        <m:r>
                          <a:rPr lang="en-US" altLang="zh-CN" i="1">
                            <a:latin typeface="Cambria Math" panose="02040503050406030204" pitchFamily="18" charset="0"/>
                          </a:rPr>
                          <m:t>′</m:t>
                        </m:r>
                      </m:sup>
                    </m:sSub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ct val="150000"/>
                  </a:lnSpc>
                  <a:spcAft>
                    <a:spcPts val="0"/>
                  </a:spcAft>
                  <a:buFont typeface="Wingdings" panose="05000000000000000000" pitchFamily="2" charset="2"/>
                  <a:buChar char="l"/>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D0A89A2-1783-41E0-9BA2-B2BF42B7E4B3}"/>
                  </a:ext>
                </a:extLst>
              </p:cNvPr>
              <p:cNvSpPr>
                <a:spLocks noRot="1" noChangeAspect="1" noMove="1" noResize="1" noEditPoints="1" noAdjustHandles="1" noChangeArrowheads="1" noChangeShapeType="1" noTextEdit="1"/>
              </p:cNvSpPr>
              <p:nvPr/>
            </p:nvSpPr>
            <p:spPr>
              <a:xfrm>
                <a:off x="257066" y="1810019"/>
                <a:ext cx="6537629" cy="4350806"/>
              </a:xfrm>
              <a:prstGeom prst="rect">
                <a:avLst/>
              </a:prstGeom>
              <a:blipFill>
                <a:blip r:embed="rId3"/>
                <a:stretch>
                  <a:fillRect l="-559" r="-419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AB4114E-9C87-44D2-9FFC-29D889C7D58A}"/>
              </a:ext>
            </a:extLst>
          </p:cNvPr>
          <p:cNvPicPr>
            <a:picLocks noChangeAspect="1"/>
          </p:cNvPicPr>
          <p:nvPr/>
        </p:nvPicPr>
        <p:blipFill>
          <a:blip r:embed="rId4"/>
          <a:stretch>
            <a:fillRect/>
          </a:stretch>
        </p:blipFill>
        <p:spPr>
          <a:xfrm>
            <a:off x="7528635" y="2444727"/>
            <a:ext cx="3737167" cy="2775093"/>
          </a:xfrm>
          <a:prstGeom prst="rect">
            <a:avLst/>
          </a:prstGeom>
        </p:spPr>
      </p:pic>
    </p:spTree>
    <p:extLst>
      <p:ext uri="{BB962C8B-B14F-4D97-AF65-F5344CB8AC3E}">
        <p14:creationId xmlns:p14="http://schemas.microsoft.com/office/powerpoint/2010/main" val="2907968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人工神经网络概述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sp>
        <p:nvSpPr>
          <p:cNvPr id="24" name="矩形: 圆角 6">
            <a:extLst>
              <a:ext uri="{FF2B5EF4-FFF2-40B4-BE49-F238E27FC236}">
                <a16:creationId xmlns:a16="http://schemas.microsoft.com/office/drawing/2014/main" id="{15B72201-1606-4C88-8F91-839FBCDACE0A}"/>
              </a:ext>
            </a:extLst>
          </p:cNvPr>
          <p:cNvSpPr/>
          <p:nvPr/>
        </p:nvSpPr>
        <p:spPr>
          <a:xfrm>
            <a:off x="101588"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193570" y="2317005"/>
            <a:ext cx="3683006" cy="2708434"/>
          </a:xfrm>
          <a:prstGeom prst="rect">
            <a:avLst/>
          </a:prstGeom>
        </p:spPr>
        <p:txBody>
          <a:bodyPr wrap="square">
            <a:spAutoFit/>
          </a:bodyPr>
          <a:lstStyle/>
          <a:p>
            <a:endParaRPr lang="zh-CN" altLang="en-US" dirty="0"/>
          </a:p>
          <a:p>
            <a:pPr algn="just"/>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1974 </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Werbos</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在博士论文中提出</a:t>
            </a:r>
            <a:r>
              <a:rPr lang="zh-CN" altLang="en-US"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误差后向传播</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算法，后由鲁梅尔哈特（</a:t>
            </a:r>
            <a:r>
              <a:rPr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Rumelhart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）和欣顿（</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Hinton</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）等人（</a:t>
            </a:r>
            <a:r>
              <a:rPr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Rumelhart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etal</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1986</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）完善，解决了多层感知机中参数优化这一难题。</a:t>
            </a:r>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：以数据驱动方式来根据输出误差自动优化神经网络参数成为可能</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CE10E8B9-1D95-4CE9-92EF-F002D7192B96}"/>
              </a:ext>
            </a:extLst>
          </p:cNvPr>
          <p:cNvSpPr/>
          <p:nvPr/>
        </p:nvSpPr>
        <p:spPr>
          <a:xfrm>
            <a:off x="449236" y="5271660"/>
            <a:ext cx="3057247"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神经元之间刺激可层层递进学习</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误差后向传播</a:t>
            </a:r>
            <a:endParaRPr lang="zh-CN" altLang="en-US" sz="1600" b="1" dirty="0">
              <a:solidFill>
                <a:srgbClr val="C00000"/>
              </a:solidFill>
            </a:endParaRPr>
          </a:p>
        </p:txBody>
      </p:sp>
      <p:sp>
        <p:nvSpPr>
          <p:cNvPr id="10" name="矩形: 圆角 6">
            <a:extLst>
              <a:ext uri="{FF2B5EF4-FFF2-40B4-BE49-F238E27FC236}">
                <a16:creationId xmlns:a16="http://schemas.microsoft.com/office/drawing/2014/main" id="{C5C9A995-29B6-45F3-91B5-3A50D7488E4C}"/>
              </a:ext>
            </a:extLst>
          </p:cNvPr>
          <p:cNvSpPr/>
          <p:nvPr/>
        </p:nvSpPr>
        <p:spPr>
          <a:xfrm>
            <a:off x="4167319"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70AE04E0-06AB-42B5-8929-06C89E6852F3}"/>
              </a:ext>
            </a:extLst>
          </p:cNvPr>
          <p:cNvSpPr/>
          <p:nvPr/>
        </p:nvSpPr>
        <p:spPr>
          <a:xfrm>
            <a:off x="4259301" y="2317005"/>
            <a:ext cx="3683006" cy="2985433"/>
          </a:xfrm>
          <a:prstGeom prst="rect">
            <a:avLst/>
          </a:prstGeom>
        </p:spPr>
        <p:txBody>
          <a:bodyPr wrap="square">
            <a:spAutoFit/>
          </a:bodyPr>
          <a:lstStyle/>
          <a:p>
            <a:endParaRPr lang="zh-CN" altLang="en-US" dirty="0"/>
          </a:p>
          <a:p>
            <a:pPr algn="just"/>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年，欣顿在</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Science</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等期刊上发表论文，首次提出“深度信念网络（</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deep belief network</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）”模型（</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Hinton </a:t>
            </a:r>
            <a:r>
              <a:rPr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etal</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），在相关分类任务中可取得性能超过传统浅层学习模型（如支持向量机）的结果。</a:t>
            </a:r>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：有别于分段式学习，端到端</a:t>
            </a:r>
            <a:r>
              <a:rPr lang="en-US" altLang="zh-CN"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(end to end)</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的深度学习框架建立</a:t>
            </a: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58B2FF70-A6F6-4750-BA57-8AE143FD163A}"/>
              </a:ext>
            </a:extLst>
          </p:cNvPr>
          <p:cNvSpPr/>
          <p:nvPr/>
        </p:nvSpPr>
        <p:spPr>
          <a:xfrm>
            <a:off x="5080337" y="5271659"/>
            <a:ext cx="2031325"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逐层抽象、层层递进</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深度学习</a:t>
            </a:r>
          </a:p>
        </p:txBody>
      </p:sp>
      <p:sp>
        <p:nvSpPr>
          <p:cNvPr id="13" name="矩形: 圆角 6">
            <a:extLst>
              <a:ext uri="{FF2B5EF4-FFF2-40B4-BE49-F238E27FC236}">
                <a16:creationId xmlns:a16="http://schemas.microsoft.com/office/drawing/2014/main" id="{6D813CDE-7AFD-4EA5-A3E8-770E7B0444CC}"/>
              </a:ext>
            </a:extLst>
          </p:cNvPr>
          <p:cNvSpPr/>
          <p:nvPr/>
        </p:nvSpPr>
        <p:spPr>
          <a:xfrm>
            <a:off x="8223444" y="2317005"/>
            <a:ext cx="3774987" cy="280495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7CADDAC-08B5-42A5-B93D-63BCCCDDB285}"/>
              </a:ext>
            </a:extLst>
          </p:cNvPr>
          <p:cNvSpPr/>
          <p:nvPr/>
        </p:nvSpPr>
        <p:spPr>
          <a:xfrm>
            <a:off x="8315425" y="2317005"/>
            <a:ext cx="3774987" cy="2400657"/>
          </a:xfrm>
          <a:prstGeom prst="rect">
            <a:avLst/>
          </a:prstGeom>
        </p:spPr>
        <p:txBody>
          <a:bodyPr wrap="square">
            <a:spAutoFit/>
          </a:bodyPr>
          <a:lstStyle/>
          <a:p>
            <a:endParaRPr lang="zh-CN" altLang="en-US" dirty="0"/>
          </a:p>
          <a:p>
            <a:pPr marL="285750" indent="-285750" algn="just">
              <a:buFont typeface="Wingdings" panose="05000000000000000000" pitchFamily="2" charset="2"/>
              <a:buChar char="l"/>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RNN</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LSTM</a:t>
            </a:r>
          </a:p>
          <a:p>
            <a:pPr marL="285750" indent="-285750" algn="just">
              <a:buFont typeface="Wingdings" panose="05000000000000000000" pitchFamily="2" charset="2"/>
              <a:buChar char="l"/>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CNN</a:t>
            </a:r>
          </a:p>
          <a:p>
            <a:pPr marL="285750" indent="-285750" algn="just">
              <a:buFont typeface="Wingdings" panose="05000000000000000000" pitchFamily="2" charset="2"/>
              <a:buChar char="l"/>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Word2vec</a:t>
            </a:r>
          </a:p>
          <a:p>
            <a:pPr marL="285750" indent="-285750" algn="just">
              <a:buFont typeface="Wingdings" panose="05000000000000000000" pitchFamily="2" charset="2"/>
              <a:buChar char="l"/>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BERT</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LLM</a:t>
            </a:r>
          </a:p>
          <a:p>
            <a:pPr algn="just"/>
            <a:endPar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历史意义</a:t>
            </a:r>
            <a:r>
              <a:rPr lang="zh-CN" altLang="en-US" sz="1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：从造人和造脑到更通用人工智能</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798320FE-472E-4E4B-9ED7-FA6DE45B0EC8}"/>
              </a:ext>
            </a:extLst>
          </p:cNvPr>
          <p:cNvSpPr/>
          <p:nvPr/>
        </p:nvSpPr>
        <p:spPr>
          <a:xfrm>
            <a:off x="8781887" y="5252126"/>
            <a:ext cx="1947136" cy="584775"/>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引发</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第三次崛起</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语言大模型</a:t>
            </a:r>
          </a:p>
        </p:txBody>
      </p:sp>
    </p:spTree>
    <p:extLst>
      <p:ext uri="{BB962C8B-B14F-4D97-AF65-F5344CB8AC3E}">
        <p14:creationId xmlns:p14="http://schemas.microsoft.com/office/powerpoint/2010/main" val="2913465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深度学习在自然语言中应用之一：图像分类与目标定位</a:t>
              </a:r>
            </a:p>
          </p:txBody>
        </p:sp>
      </p:grpSp>
      <p:sp>
        <p:nvSpPr>
          <p:cNvPr id="25" name="矩形 24">
            <a:extLst>
              <a:ext uri="{FF2B5EF4-FFF2-40B4-BE49-F238E27FC236}">
                <a16:creationId xmlns:a16="http://schemas.microsoft.com/office/drawing/2014/main" id="{FA7E4C39-58FC-4583-BCF8-B462E31C5699}"/>
              </a:ext>
            </a:extLst>
          </p:cNvPr>
          <p:cNvSpPr/>
          <p:nvPr/>
        </p:nvSpPr>
        <p:spPr>
          <a:xfrm>
            <a:off x="852473" y="129010"/>
            <a:ext cx="4493538"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a:t>
            </a:r>
            <a:r>
              <a:rPr lang="zh-CN" altLang="en-US" sz="1600" dirty="0">
                <a:solidFill>
                  <a:srgbClr val="000000"/>
                </a:solidFill>
                <a:latin typeface="Times New Roman" panose="02020603050405020304" pitchFamily="18" charset="0"/>
              </a:rPr>
              <a:t>深度学习在自然语言和计算机视觉中的应用</a:t>
            </a:r>
          </a:p>
        </p:txBody>
      </p:sp>
      <p:pic>
        <p:nvPicPr>
          <p:cNvPr id="2" name="图片 1">
            <a:extLst>
              <a:ext uri="{FF2B5EF4-FFF2-40B4-BE49-F238E27FC236}">
                <a16:creationId xmlns:a16="http://schemas.microsoft.com/office/drawing/2014/main" id="{806CAF43-A1F6-4988-B581-7BF50A577D3B}"/>
              </a:ext>
            </a:extLst>
          </p:cNvPr>
          <p:cNvPicPr>
            <a:picLocks noChangeAspect="1"/>
          </p:cNvPicPr>
          <p:nvPr/>
        </p:nvPicPr>
        <p:blipFill>
          <a:blip r:embed="rId3"/>
          <a:stretch>
            <a:fillRect/>
          </a:stretch>
        </p:blipFill>
        <p:spPr>
          <a:xfrm>
            <a:off x="6647467" y="2716513"/>
            <a:ext cx="4899277" cy="2597283"/>
          </a:xfrm>
          <a:prstGeom prst="rect">
            <a:avLst/>
          </a:prstGeom>
        </p:spPr>
      </p:pic>
      <p:sp>
        <p:nvSpPr>
          <p:cNvPr id="9" name="矩形 8">
            <a:extLst>
              <a:ext uri="{FF2B5EF4-FFF2-40B4-BE49-F238E27FC236}">
                <a16:creationId xmlns:a16="http://schemas.microsoft.com/office/drawing/2014/main" id="{66A95B0D-12DA-4621-9162-D3D4705036BA}"/>
              </a:ext>
            </a:extLst>
          </p:cNvPr>
          <p:cNvSpPr/>
          <p:nvPr/>
        </p:nvSpPr>
        <p:spPr>
          <a:xfrm>
            <a:off x="252375" y="1484266"/>
            <a:ext cx="6096000" cy="5142690"/>
          </a:xfrm>
          <a:prstGeom prst="rect">
            <a:avLst/>
          </a:prstGeom>
        </p:spPr>
        <p:txBody>
          <a:bodyPr>
            <a:spAutoFit/>
          </a:bodyPr>
          <a:lstStyle/>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图像分类和目标定位过程中，单次目标检测模型不仅要检测物体位置，同时它也要判断所检测物体的类别标签。因此，图像分类和目标定位需要同时完成回归问题（位置判断）与分类问题（物体识别）两个任务，这种同时解决两个及两个以上问题的任务为多任务学习（</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Multi-Task Learning</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输入一幅图像，首先利用卷积神经网络来提取视觉特征。在图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5.26</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中，给定一幅图像，卷积神经网络经过若干次卷积与池化的操作，可提取一个特征向量来表示输入图像。这个向量作为输入特征分别传送给两个任务，即分类任务和定位任务：</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分类任务。</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分类函数将全连接层所得特征向量映射为归一化概率值，用来表示每个概念在输入图像中出现的概率。在</a:t>
            </a:r>
            <a:r>
              <a:rPr lang="en-US" altLang="zh-CN" sz="1400" dirty="0" err="1">
                <a:solidFill>
                  <a:srgbClr val="000000"/>
                </a:solidFill>
                <a:latin typeface="Times New Roman" panose="02020603050405020304" pitchFamily="18" charset="0"/>
                <a:ea typeface="楷体_GB2312"/>
                <a:cs typeface="Times New Roman" panose="02020603050405020304" pitchFamily="18" charset="0"/>
              </a:rPr>
              <a:t>Softmax</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分类函数的输出概率向量中，向量中每一维代表输入图像中某个类别出现的概率。在训练中，可用交叉熵等损失函数来计算模型学习的误差；</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b)</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目标定位。将全连接层输出向量转换为一个四维向量，四维向量分别代表一个包围盒的左上角横坐标和纵坐标以及该矩形框宽与高取值，并使用均方差损失函数计算模型的误差。最终，将两个任务所得误差相加，作为整个模型的误差，用于计算模型梯度，更新模型参数。这样，训练好的模型可以同时对图像分类以及对图像中视觉目标对象进行定位。</a:t>
            </a:r>
          </a:p>
        </p:txBody>
      </p:sp>
    </p:spTree>
    <p:extLst>
      <p:ext uri="{BB962C8B-B14F-4D97-AF65-F5344CB8AC3E}">
        <p14:creationId xmlns:p14="http://schemas.microsoft.com/office/powerpoint/2010/main" val="1910442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512664" y="1477846"/>
            <a:ext cx="11275023" cy="4832092"/>
          </a:xfrm>
          <a:prstGeom prst="rect">
            <a:avLst/>
          </a:prstGeom>
        </p:spPr>
        <p:txBody>
          <a:bodyPr wrap="square">
            <a:spAutoFit/>
          </a:bodyPr>
          <a:lstStyle/>
          <a:p>
            <a:r>
              <a:rPr lang="zh-CN"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《炼金术与人工智能》（</a:t>
            </a:r>
            <a:r>
              <a:rPr lang="en-US"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Alchemy and Artificial Intelligence</a:t>
            </a:r>
            <a:r>
              <a:rPr lang="zh-CN"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1965</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月，先后在</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MIT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和伯克利任教的休伯特</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德雷福斯（</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Hubert Lederer Dreyfus</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）教授以兰德公司顾问的身份，发表了《炼金术与人工智能》（</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Alchemy and Artificial Intelligence</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）的研究报告，将当时人工智能研究与历史上炼金术相提并论，以说明当时进行的人工智能研究是没有基础的无用之功</a:t>
            </a:r>
            <a:r>
              <a:rPr lang="zh-CN" altLang="en-US"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如果炼金术士不再关注曲颈瓶和五角器皿，而把时间花在寻找问题的深层结构，如果人从树上下来开始着手发明</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火</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车轮</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，事情就会向一个更令人鼓舞的方向发展。</a:t>
            </a:r>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《大模型的安魂曲（</a:t>
            </a:r>
            <a:r>
              <a:rPr lang="en-US"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Requiem for large-scale models</a:t>
            </a:r>
            <a:r>
              <a:rPr lang="zh-CN"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加州大学伯克利分校助理教授于</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年代针对交通预测模型越来越复杂，撰写过《大模型的安魂曲（</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Requiem for large-scale models</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）》一文，列举了在城市交通预测领域所使用大模型的七宗罪（</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seven sins</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），认为由众多参数构成的大模型不仅不会进化、反而会崩溃（</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collapsed rather than evolved</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无他、但手熟尔</a:t>
            </a:r>
            <a:r>
              <a:rPr lang="zh-CN" altLang="en-US" sz="1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众多参数构成的复杂深度模型虽然在许多任务上取得了亮丽效果，但对模型</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知其所以然</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的理解却举步维艰，不得不感叹复杂深度模型</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无他、但手熟尔</a:t>
            </a:r>
            <a:r>
              <a:rPr lang="en-US" altLang="zh-CN" sz="17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700" dirty="0">
                <a:latin typeface="Times New Roman" panose="02020603050405020304" pitchFamily="18" charset="0"/>
                <a:ea typeface="微软雅黑" panose="020B0503020204020204" pitchFamily="34" charset="-122"/>
                <a:cs typeface="Times New Roman" panose="02020603050405020304" pitchFamily="18" charset="0"/>
              </a:rPr>
              <a:t>。</a:t>
            </a:r>
          </a:p>
          <a:p>
            <a:endParaRPr lang="zh-CN"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3262432"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爬上树梢与攀登月球</a:t>
            </a:r>
            <a:r>
              <a:rPr lang="zh-CN" altLang="en-US" sz="2400" b="1" dirty="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0" dirty="0">
              <a:solidFill>
                <a:schemeClr val="lt1"/>
              </a:solidFill>
            </a:endParaRPr>
          </a:p>
        </p:txBody>
      </p:sp>
      <p:sp>
        <p:nvSpPr>
          <p:cNvPr id="7" name="矩形 6"/>
          <p:cNvSpPr/>
          <p:nvPr/>
        </p:nvSpPr>
        <p:spPr>
          <a:xfrm>
            <a:off x="1312990" y="1361537"/>
            <a:ext cx="9818367" cy="3957622"/>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sz="1600" dirty="0">
                <a:solidFill>
                  <a:schemeClr val="bg1"/>
                </a:solidFill>
                <a:latin typeface="微软雅黑" panose="020B0503020204020204" pitchFamily="34" charset="-122"/>
                <a:ea typeface="微软雅黑" panose="020B0503020204020204" pitchFamily="34" charset="-122"/>
              </a:rPr>
              <a:t>与手工构造特征不同，深度学习通过</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端到端</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(end to end)”</a:t>
            </a:r>
            <a:r>
              <a:rPr lang="zh-CN" altLang="zh-CN" sz="1600" dirty="0">
                <a:solidFill>
                  <a:schemeClr val="bg1"/>
                </a:solidFill>
                <a:latin typeface="微软雅黑" panose="020B0503020204020204" pitchFamily="34" charset="-122"/>
                <a:ea typeface="微软雅黑" panose="020B0503020204020204" pitchFamily="34" charset="-122"/>
              </a:rPr>
              <a:t>学习方式来形成原始数据的有效特征表达，其基本动机在于通过构建多层网络来学习隐含在数据内部的关系，从而使学习得到的特征具有更强表达力和泛化能力。</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sz="1600" dirty="0">
                <a:solidFill>
                  <a:schemeClr val="bg1"/>
                </a:solidFill>
                <a:latin typeface="微软雅黑" panose="020B0503020204020204" pitchFamily="34" charset="-122"/>
                <a:ea typeface="微软雅黑" panose="020B0503020204020204" pitchFamily="34" charset="-122"/>
              </a:rPr>
              <a:t>将深度学习应用于语义概念识别和理解时，一般思路是将深度学习得到的特征</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如卷积神经网络中最后一个全连接层输出以及词向量模型中输入层与隐藏层的连接权重</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输入给分类模型（如</a:t>
            </a:r>
            <a:r>
              <a:rPr lang="en-US" altLang="zh-CN" sz="1600" dirty="0" err="1">
                <a:solidFill>
                  <a:schemeClr val="bg1"/>
                </a:solidFill>
                <a:latin typeface="微软雅黑" panose="020B0503020204020204" pitchFamily="34" charset="-122"/>
                <a:ea typeface="微软雅黑" panose="020B0503020204020204" pitchFamily="34" charset="-122"/>
              </a:rPr>
              <a:t>softmax</a:t>
            </a:r>
            <a:r>
              <a:rPr lang="zh-CN" altLang="zh-CN" sz="1600" dirty="0">
                <a:solidFill>
                  <a:schemeClr val="bg1"/>
                </a:solidFill>
                <a:latin typeface="微软雅黑" panose="020B0503020204020204" pitchFamily="34" charset="-122"/>
                <a:ea typeface="微软雅黑" panose="020B0503020204020204" pitchFamily="34" charset="-122"/>
              </a:rPr>
              <a:t>函数），然后根据损失函数所计算所得</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误差</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来对模型进行优化。这一犹如</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黑盒子</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的学习机制</a:t>
            </a:r>
            <a:r>
              <a:rPr lang="zh-CN" altLang="zh-CN" sz="1600" dirty="0">
                <a:solidFill>
                  <a:schemeClr val="bg1"/>
                </a:solidFill>
                <a:latin typeface="微软雅黑" panose="020B0503020204020204" pitchFamily="34" charset="-122"/>
                <a:ea typeface="微软雅黑" panose="020B0503020204020204" pitchFamily="34" charset="-122"/>
              </a:rPr>
              <a:t>使得深度学习结果缺乏解释性，从而难以可信（如易受到对抗样本攻击等），如何将知识引入学习过程，得到</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可信安全、解释性更强、较少依赖标注大数据、自适应更好的深度学习</a:t>
            </a:r>
            <a:r>
              <a:rPr lang="zh-CN" altLang="zh-CN" sz="1600" dirty="0">
                <a:solidFill>
                  <a:schemeClr val="bg1"/>
                </a:solidFill>
                <a:latin typeface="微软雅黑" panose="020B0503020204020204" pitchFamily="34" charset="-122"/>
                <a:ea typeface="微软雅黑" panose="020B0503020204020204" pitchFamily="34" charset="-122"/>
              </a:rPr>
              <a:t>方法是目前的研究热点。</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前馈神经网络：神经元</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283040" y="1611240"/>
                <a:ext cx="6409936" cy="429220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在生物学中，神经元细胞有</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兴奋与抑制</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两种状态。大多数神经元细胞在正常情况下处于抑制状态，一旦某个神经元受到刺激并且电位超过一定的阈值后，这个神经元细胞就被激活，处于兴奋状态，并向其他神经元传递信息。</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基于神经元细胞的结构特性与信息传递方式，神经科学家瓦伦</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麦卡洛克和逻辑学家沃尔特</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皮茨合作提出了</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MCP</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模型。在人工神经网络中，</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MCP</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模型成为最基本的结构</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从图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5. 1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可见，给定</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个二值化（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）的输入数据</a:t>
                </a:r>
                <a14:m>
                  <m:oMath xmlns:m="http://schemas.openxmlformats.org/officeDocument/2006/math">
                    <m:r>
                      <a:rPr lang="zh-CN"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𝑛</m:t>
                        </m:r>
                      </m:e>
                    </m:d>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与连接参数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𝑛</m:t>
                        </m:r>
                      </m:e>
                    </m:d>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MCP</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神经元模型对输入数据线性加权求和，然后使用函数</a:t>
                </a:r>
                <a14:m>
                  <m:oMath xmlns:m="http://schemas.openxmlformats.org/officeDocument/2006/math">
                    <m:r>
                      <a:rPr lang="en-US" altLang="zh-CN" b="1" i="1">
                        <a:latin typeface="Cambria Math" panose="02040503050406030204" pitchFamily="18" charset="0"/>
                      </a:rPr>
                      <m:t>𝛟</m:t>
                    </m:r>
                    <m:r>
                      <a:rPr lang="en-US" altLang="zh-CN" b="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将加权累加结果映射为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，以完成两类分类任务。</a:t>
                </a: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283040" y="1611240"/>
                <a:ext cx="6409936" cy="4292201"/>
              </a:xfrm>
              <a:prstGeom prst="rect">
                <a:avLst/>
              </a:prstGeom>
              <a:blipFill>
                <a:blip r:embed="rId3"/>
                <a:stretch>
                  <a:fillRect l="-570" r="-760" b="-1278"/>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2" name="图片 1">
            <a:extLst>
              <a:ext uri="{FF2B5EF4-FFF2-40B4-BE49-F238E27FC236}">
                <a16:creationId xmlns:a16="http://schemas.microsoft.com/office/drawing/2014/main" id="{B352D5CE-1D19-4BEC-AA72-F9E10551611F}"/>
              </a:ext>
            </a:extLst>
          </p:cNvPr>
          <p:cNvPicPr>
            <a:picLocks noChangeAspect="1"/>
          </p:cNvPicPr>
          <p:nvPr/>
        </p:nvPicPr>
        <p:blipFill>
          <a:blip r:embed="rId4"/>
          <a:stretch>
            <a:fillRect/>
          </a:stretch>
        </p:blipFill>
        <p:spPr>
          <a:xfrm>
            <a:off x="7381807" y="1611240"/>
            <a:ext cx="3934502" cy="279841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0A81B79-C4F1-4565-9245-8D0712C8610F}"/>
                  </a:ext>
                </a:extLst>
              </p:cNvPr>
              <p:cNvSpPr/>
              <p:nvPr/>
            </p:nvSpPr>
            <p:spPr>
              <a:xfrm>
                <a:off x="7342252" y="4158475"/>
                <a:ext cx="3974057" cy="894860"/>
              </a:xfrm>
              <a:prstGeom prst="rect">
                <a:avLst/>
              </a:prstGeom>
            </p:spPr>
            <p:txBody>
              <a:bodyPr wrap="square">
                <a:spAutoFit/>
              </a:bodyPr>
              <a:lstStyle/>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0A81B79-C4F1-4565-9245-8D0712C8610F}"/>
                  </a:ext>
                </a:extLst>
              </p:cNvPr>
              <p:cNvSpPr>
                <a:spLocks noRot="1" noChangeAspect="1" noMove="1" noResize="1" noEditPoints="1" noAdjustHandles="1" noChangeArrowheads="1" noChangeShapeType="1" noTextEdit="1"/>
              </p:cNvSpPr>
              <p:nvPr/>
            </p:nvSpPr>
            <p:spPr>
              <a:xfrm>
                <a:off x="7342252" y="4158475"/>
                <a:ext cx="3974057" cy="894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EA4690F-7232-4289-A4B4-CECC8F9BAC5C}"/>
                  </a:ext>
                </a:extLst>
              </p:cNvPr>
              <p:cNvSpPr/>
              <p:nvPr/>
            </p:nvSpPr>
            <p:spPr>
              <a:xfrm>
                <a:off x="7255800" y="5053335"/>
                <a:ext cx="4653160" cy="1323439"/>
              </a:xfrm>
              <a:prstGeom prst="rect">
                <a:avLst/>
              </a:prstGeom>
            </p:spPr>
            <p:txBody>
              <a:bodyPr wrap="square">
                <a:spAutoFit/>
              </a:bodyPr>
              <a:lstStyle/>
              <a:p>
                <a:r>
                  <a:rPr lang="zh-CN" altLang="zh-CN" sz="1600" kern="0" dirty="0">
                    <a:solidFill>
                      <a:srgbClr val="000000"/>
                    </a:solidFill>
                    <a:latin typeface="Times New Roman" panose="02020603050405020304" pitchFamily="18" charset="0"/>
                    <a:ea typeface="楷体_GB2312"/>
                  </a:rPr>
                  <a:t>其中</a:t>
                </a:r>
                <a14:m>
                  <m:oMath xmlns:m="http://schemas.openxmlformats.org/officeDocument/2006/math">
                    <m:sSub>
                      <m:sSubPr>
                        <m:ctrlPr>
                          <a:rPr lang="zh-CN" altLang="zh-CN"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solidFill>
                              <a:srgbClr val="000000"/>
                            </a:solidFill>
                            <a:latin typeface="Cambria Math" panose="02040503050406030204" pitchFamily="18" charset="0"/>
                            <a:ea typeface="楷体_GB2312"/>
                          </a:rPr>
                          <m:t>𝑤</m:t>
                        </m:r>
                      </m:e>
                      <m:sub>
                        <m:r>
                          <a:rPr lang="en-US" altLang="zh-CN" sz="1600" i="1" kern="0">
                            <a:solidFill>
                              <a:srgbClr val="000000"/>
                            </a:solidFill>
                            <a:latin typeface="Cambria Math" panose="02040503050406030204" pitchFamily="18" charset="0"/>
                            <a:ea typeface="楷体_GB2312"/>
                          </a:rPr>
                          <m:t>𝑖</m:t>
                        </m:r>
                      </m:sub>
                    </m:sSub>
                  </m:oMath>
                </a14:m>
                <a:r>
                  <a:rPr lang="zh-CN" altLang="zh-CN" sz="1600" kern="0" dirty="0">
                    <a:solidFill>
                      <a:srgbClr val="000000"/>
                    </a:solidFill>
                    <a:latin typeface="Times New Roman" panose="02020603050405020304" pitchFamily="18" charset="0"/>
                    <a:ea typeface="楷体_GB2312"/>
                  </a:rPr>
                  <a:t>为预先设定的连接权重值（一般在</a:t>
                </a:r>
                <a:r>
                  <a:rPr lang="en-US" altLang="zh-CN" sz="1600" kern="0" dirty="0">
                    <a:solidFill>
                      <a:srgbClr val="000000"/>
                    </a:solidFill>
                    <a:latin typeface="Times New Roman" panose="02020603050405020304" pitchFamily="18" charset="0"/>
                    <a:ea typeface="楷体_GB2312"/>
                  </a:rPr>
                  <a:t>0</a:t>
                </a:r>
                <a:r>
                  <a:rPr lang="zh-CN" altLang="zh-CN" sz="1600" kern="0" dirty="0">
                    <a:solidFill>
                      <a:srgbClr val="000000"/>
                    </a:solidFill>
                    <a:latin typeface="Times New Roman" panose="02020603050405020304" pitchFamily="18" charset="0"/>
                    <a:ea typeface="楷体_GB2312"/>
                  </a:rPr>
                  <a:t>和</a:t>
                </a:r>
                <a:r>
                  <a:rPr lang="en-US" altLang="zh-CN" sz="1600" kern="0" dirty="0">
                    <a:solidFill>
                      <a:srgbClr val="000000"/>
                    </a:solidFill>
                    <a:latin typeface="Times New Roman" panose="02020603050405020304" pitchFamily="18" charset="0"/>
                    <a:ea typeface="楷体_GB2312"/>
                  </a:rPr>
                  <a:t>1</a:t>
                </a:r>
                <a:r>
                  <a:rPr lang="zh-CN" altLang="zh-CN" sz="1600" kern="0" dirty="0">
                    <a:solidFill>
                      <a:srgbClr val="000000"/>
                    </a:solidFill>
                    <a:latin typeface="Times New Roman" panose="02020603050405020304" pitchFamily="18" charset="0"/>
                    <a:ea typeface="楷体_GB2312"/>
                  </a:rPr>
                  <a:t>中一个值或者</a:t>
                </a:r>
                <a:r>
                  <a:rPr lang="en-US" altLang="zh-CN" sz="1600" kern="0" dirty="0">
                    <a:solidFill>
                      <a:srgbClr val="000000"/>
                    </a:solidFill>
                    <a:latin typeface="Times New Roman" panose="02020603050405020304" pitchFamily="18" charset="0"/>
                    <a:ea typeface="楷体_GB2312"/>
                  </a:rPr>
                  <a:t>1</a:t>
                </a:r>
                <a:r>
                  <a:rPr lang="zh-CN" altLang="zh-CN" sz="1600" kern="0" dirty="0">
                    <a:solidFill>
                      <a:srgbClr val="000000"/>
                    </a:solidFill>
                    <a:latin typeface="Times New Roman" panose="02020603050405020304" pitchFamily="18" charset="0"/>
                    <a:ea typeface="楷体_GB2312"/>
                  </a:rPr>
                  <a:t>和</a:t>
                </a:r>
                <a:r>
                  <a:rPr lang="en-US" altLang="zh-CN" sz="1600" kern="0" dirty="0">
                    <a:solidFill>
                      <a:srgbClr val="000000"/>
                    </a:solidFill>
                    <a:latin typeface="Times New Roman" panose="02020603050405020304" pitchFamily="18" charset="0"/>
                    <a:ea typeface="楷体_GB2312"/>
                  </a:rPr>
                  <a:t>-1</a:t>
                </a:r>
                <a:r>
                  <a:rPr lang="zh-CN" altLang="zh-CN" sz="1600" kern="0" dirty="0">
                    <a:solidFill>
                      <a:srgbClr val="000000"/>
                    </a:solidFill>
                    <a:latin typeface="Times New Roman" panose="02020603050405020304" pitchFamily="18" charset="0"/>
                    <a:ea typeface="楷体_GB2312"/>
                  </a:rPr>
                  <a:t>中取一个值），用来表示其所对应输入数据对输出结果的影响（即权重）。</a:t>
                </a:r>
                <a14:m>
                  <m:oMath xmlns:m="http://schemas.openxmlformats.org/officeDocument/2006/math">
                    <m:r>
                      <m:rPr>
                        <m:sty m:val="p"/>
                      </m:rPr>
                      <a:rPr lang="en-US" altLang="zh-CN" sz="1600" kern="0">
                        <a:solidFill>
                          <a:srgbClr val="000000"/>
                        </a:solidFill>
                        <a:latin typeface="Cambria Math" panose="02040503050406030204" pitchFamily="18" charset="0"/>
                        <a:ea typeface="楷体_GB2312"/>
                      </a:rPr>
                      <m:t>Φ</m:t>
                    </m:r>
                    <m:d>
                      <m:dPr>
                        <m:ctrlPr>
                          <a:rPr lang="zh-CN" altLang="zh-CN"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solidFill>
                              <a:srgbClr val="000000"/>
                            </a:solidFill>
                            <a:latin typeface="Cambria Math" panose="02040503050406030204" pitchFamily="18" charset="0"/>
                            <a:ea typeface="楷体_GB2312"/>
                          </a:rPr>
                          <m:t>∙</m:t>
                        </m:r>
                      </m:e>
                    </m:d>
                  </m:oMath>
                </a14:m>
                <a:r>
                  <a:rPr lang="zh-CN" altLang="zh-CN" sz="1600" kern="0" dirty="0">
                    <a:solidFill>
                      <a:srgbClr val="000000"/>
                    </a:solidFill>
                    <a:latin typeface="Times New Roman" panose="02020603050405020304" pitchFamily="18" charset="0"/>
                    <a:ea typeface="楷体_GB2312"/>
                  </a:rPr>
                  <a:t>将输入端数据与连接权重所得线性加权累加结果与预先设定阈值</a:t>
                </a:r>
                <a14:m>
                  <m:oMath xmlns:m="http://schemas.openxmlformats.org/officeDocument/2006/math">
                    <m:r>
                      <m:rPr>
                        <m:sty m:val="p"/>
                      </m:rPr>
                      <a:rPr lang="en-US" altLang="zh-CN" sz="1600" kern="0">
                        <a:solidFill>
                          <a:srgbClr val="000000"/>
                        </a:solidFill>
                        <a:latin typeface="Cambria Math" panose="02040503050406030204" pitchFamily="18" charset="0"/>
                        <a:ea typeface="楷体_GB2312"/>
                      </a:rPr>
                      <m:t>θ</m:t>
                    </m:r>
                  </m:oMath>
                </a14:m>
                <a:r>
                  <a:rPr lang="zh-CN" altLang="zh-CN" sz="1600" kern="0" dirty="0">
                    <a:solidFill>
                      <a:srgbClr val="000000"/>
                    </a:solidFill>
                    <a:latin typeface="Times New Roman" panose="02020603050405020304" pitchFamily="18" charset="0"/>
                    <a:ea typeface="楷体_GB2312"/>
                  </a:rPr>
                  <a:t>进行比较，根据比较结果输出</a:t>
                </a:r>
                <a:r>
                  <a:rPr lang="en-US" altLang="zh-CN" sz="1600" kern="0" dirty="0">
                    <a:solidFill>
                      <a:srgbClr val="000000"/>
                    </a:solidFill>
                    <a:latin typeface="Times New Roman" panose="02020603050405020304" pitchFamily="18" charset="0"/>
                    <a:ea typeface="楷体_GB2312"/>
                  </a:rPr>
                  <a:t>1</a:t>
                </a:r>
                <a:r>
                  <a:rPr lang="zh-CN" altLang="zh-CN" sz="1600" kern="0" dirty="0">
                    <a:solidFill>
                      <a:srgbClr val="000000"/>
                    </a:solidFill>
                    <a:latin typeface="Times New Roman" panose="02020603050405020304" pitchFamily="18" charset="0"/>
                    <a:ea typeface="楷体_GB2312"/>
                  </a:rPr>
                  <a:t>或</a:t>
                </a:r>
                <a:r>
                  <a:rPr lang="en-US" altLang="zh-CN" sz="1600" kern="0" dirty="0">
                    <a:solidFill>
                      <a:srgbClr val="000000"/>
                    </a:solidFill>
                    <a:latin typeface="Times New Roman" panose="02020603050405020304" pitchFamily="18" charset="0"/>
                    <a:ea typeface="楷体_GB2312"/>
                  </a:rPr>
                  <a:t>0</a:t>
                </a:r>
                <a:endParaRPr lang="zh-CN" altLang="en-US" sz="1600" dirty="0"/>
              </a:p>
            </p:txBody>
          </p:sp>
        </mc:Choice>
        <mc:Fallback xmlns="">
          <p:sp>
            <p:nvSpPr>
              <p:cNvPr id="9" name="矩形 8">
                <a:extLst>
                  <a:ext uri="{FF2B5EF4-FFF2-40B4-BE49-F238E27FC236}">
                    <a16:creationId xmlns:a16="http://schemas.microsoft.com/office/drawing/2014/main" id="{6EA4690F-7232-4289-A4B4-CECC8F9BAC5C}"/>
                  </a:ext>
                </a:extLst>
              </p:cNvPr>
              <p:cNvSpPr>
                <a:spLocks noRot="1" noChangeAspect="1" noMove="1" noResize="1" noEditPoints="1" noAdjustHandles="1" noChangeArrowheads="1" noChangeShapeType="1" noTextEdit="1"/>
              </p:cNvSpPr>
              <p:nvPr/>
            </p:nvSpPr>
            <p:spPr>
              <a:xfrm>
                <a:off x="7255800" y="5053335"/>
                <a:ext cx="4653160" cy="1323439"/>
              </a:xfrm>
              <a:prstGeom prst="rect">
                <a:avLst/>
              </a:prstGeom>
              <a:blipFill>
                <a:blip r:embed="rId6"/>
                <a:stretch>
                  <a:fillRect l="-654" t="-1382" b="-4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87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前馈神经网络：神经元</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155448" y="2291387"/>
                <a:ext cx="7098176" cy="411074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从另外一个角度来看，对于任何输入数据</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1≤</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𝑛</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MCP</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模型可得到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这样的输出结果，也就是实现了将输入数据分类到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两个类别中，解决了二分类问题。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Warren McCulloch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1954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年在《英国科学哲学期刊》发表的一篇题为《走出形而上学的洞穴》（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Through the Den of the Metaphysician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）文章中激动骄傲写道，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在科学史上第一次，我们知道了我们是怎么知道的（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 and hence are able to state it clearly</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，认为可通过如上计算方式来模拟神经元对输入信号进行抑制和兴奋的机制。若干个</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MCP</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神经元前后相连就构成了最早神经网络雏形。</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MCP</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神经元模型虽简单，却开启了建立神经网络大厦地基的征途。</a:t>
                </a:r>
              </a:p>
              <a:p>
                <a:pPr algn="just">
                  <a:lnSpc>
                    <a:spcPct val="150000"/>
                  </a:lnSpc>
                  <a:spcAft>
                    <a:spcPts val="0"/>
                  </a:spcAft>
                </a:pP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155448" y="2291387"/>
                <a:ext cx="7098176" cy="4110741"/>
              </a:xfrm>
              <a:prstGeom prst="rect">
                <a:avLst/>
              </a:prstGeom>
              <a:blipFill>
                <a:blip r:embed="rId3"/>
                <a:stretch>
                  <a:fillRect l="-344" r="-430"/>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2" name="图片 1">
            <a:extLst>
              <a:ext uri="{FF2B5EF4-FFF2-40B4-BE49-F238E27FC236}">
                <a16:creationId xmlns:a16="http://schemas.microsoft.com/office/drawing/2014/main" id="{B352D5CE-1D19-4BEC-AA72-F9E10551611F}"/>
              </a:ext>
            </a:extLst>
          </p:cNvPr>
          <p:cNvPicPr>
            <a:picLocks noChangeAspect="1"/>
          </p:cNvPicPr>
          <p:nvPr/>
        </p:nvPicPr>
        <p:blipFill>
          <a:blip r:embed="rId4"/>
          <a:stretch>
            <a:fillRect/>
          </a:stretch>
        </p:blipFill>
        <p:spPr>
          <a:xfrm>
            <a:off x="7511663" y="2585157"/>
            <a:ext cx="3934502" cy="279841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0A81B79-C4F1-4565-9245-8D0712C8610F}"/>
                  </a:ext>
                </a:extLst>
              </p:cNvPr>
              <p:cNvSpPr/>
              <p:nvPr/>
            </p:nvSpPr>
            <p:spPr>
              <a:xfrm>
                <a:off x="7472108" y="5132392"/>
                <a:ext cx="3974057" cy="894860"/>
              </a:xfrm>
              <a:prstGeom prst="rect">
                <a:avLst/>
              </a:prstGeom>
            </p:spPr>
            <p:txBody>
              <a:bodyPr wrap="square">
                <a:spAutoFit/>
              </a:bodyPr>
              <a:lstStyle/>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0A81B79-C4F1-4565-9245-8D0712C8610F}"/>
                  </a:ext>
                </a:extLst>
              </p:cNvPr>
              <p:cNvSpPr>
                <a:spLocks noRot="1" noChangeAspect="1" noMove="1" noResize="1" noEditPoints="1" noAdjustHandles="1" noChangeArrowheads="1" noChangeShapeType="1" noTextEdit="1"/>
              </p:cNvSpPr>
              <p:nvPr/>
            </p:nvSpPr>
            <p:spPr>
              <a:xfrm>
                <a:off x="7472108" y="5132392"/>
                <a:ext cx="3974057" cy="894860"/>
              </a:xfrm>
              <a:prstGeom prst="rect">
                <a:avLst/>
              </a:prstGeom>
              <a:blipFill>
                <a:blip r:embed="rId5"/>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06BE8D3-3B49-4CC1-9FF5-16ABDD6EA123}"/>
              </a:ext>
            </a:extLst>
          </p:cNvPr>
          <p:cNvSpPr/>
          <p:nvPr/>
        </p:nvSpPr>
        <p:spPr>
          <a:xfrm>
            <a:off x="1211987" y="1597948"/>
            <a:ext cx="9436174" cy="584775"/>
          </a:xfrm>
          <a:prstGeom prst="rect">
            <a:avLst/>
          </a:prstGeom>
        </p:spPr>
        <p:txBody>
          <a:bodyPr wrap="square">
            <a:spAutoFit/>
          </a:bodyPr>
          <a:lstStyle/>
          <a:p>
            <a:pPr algn="ct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在科学史上第一次，我们知道了我们是怎么知道的</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For the first time in the history of science we know how we know and hence are able to state it clearly</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4363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前馈神经网络：感知机</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A15EDD-17E8-41A2-8438-9BF013800155}"/>
                  </a:ext>
                </a:extLst>
              </p:cNvPr>
              <p:cNvSpPr/>
              <p:nvPr/>
            </p:nvSpPr>
            <p:spPr>
              <a:xfrm>
                <a:off x="70339" y="1484266"/>
                <a:ext cx="7494860" cy="5680401"/>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早期的感知机结构和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MCP</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模型相似，由一个输入层和一个输出层构成，因此也被称为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单层感知机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。感知机的输入层负责接收实数值的输入向量，输出层则能输出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两个值。单层感知机可作为一种两类线性分类模型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对于具有</a:t>
                </a:r>
                <a14:m>
                  <m:oMath xmlns:m="http://schemas.openxmlformats.org/officeDocument/2006/math">
                    <m:r>
                      <a:rPr lang="en-US" altLang="zh-CN" sz="1600">
                        <a:latin typeface="Cambria Math" panose="020405030504060302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个输入以及对应连接权重系数为</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𝑤</m:t>
                        </m:r>
                      </m:e>
                      <m:sub>
                        <m:r>
                          <a:rPr lang="en-US" altLang="zh-CN" sz="1600">
                            <a:latin typeface="Cambria Math" panose="02040503050406030204" pitchFamily="18" charset="0"/>
                          </a:rPr>
                          <m:t>𝑖</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的感知机，首先通过线性加权得到输入数据的累加结果</a:t>
                </a:r>
                <a14:m>
                  <m:oMath xmlns:m="http://schemas.openxmlformats.org/officeDocument/2006/math">
                    <m:r>
                      <m:rPr>
                        <m:sty m:val="p"/>
                      </m:rPr>
                      <a:rPr lang="en-US" altLang="zh-CN" sz="1600">
                        <a:latin typeface="Cambria Math" panose="02040503050406030204" pitchFamily="18" charset="0"/>
                      </a:rPr>
                      <m:t>z</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latin typeface="Cambria Math" panose="02040503050406030204" pitchFamily="18" charset="0"/>
                      </a:rPr>
                      <m:t>z</m:t>
                    </m:r>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𝑤</m:t>
                        </m:r>
                      </m:e>
                      <m:sub>
                        <m:r>
                          <a:rPr lang="en-US" altLang="zh-CN" sz="1600">
                            <a:latin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1</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𝑤</m:t>
                        </m:r>
                      </m:e>
                      <m:sub>
                        <m:r>
                          <a:rPr lang="en-US" altLang="zh-CN" sz="1600">
                            <a:latin typeface="Cambria Math" panose="02040503050406030204" pitchFamily="18" charset="0"/>
                          </a:rPr>
                          <m:t>2</m:t>
                        </m:r>
                      </m:sub>
                    </m:sSub>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2</m:t>
                        </m:r>
                      </m:sub>
                    </m:sSub>
                    <m:r>
                      <a:rPr lang="en-US" altLang="zh-CN" sz="1600">
                        <a:latin typeface="Cambria Math" panose="02040503050406030204" pitchFamily="18" charset="0"/>
                      </a:rPr>
                      <m:t>+…+</m:t>
                    </m:r>
                    <m:r>
                      <a:rPr lang="en-US" altLang="zh-CN" sz="1600">
                        <a:latin typeface="Cambria Math" panose="02040503050406030204" pitchFamily="18" charset="0"/>
                      </a:rPr>
                      <m:t>𝑏</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。这里</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1</m:t>
                        </m:r>
                      </m:sub>
                    </m:sSub>
                    <m:r>
                      <a:rPr lang="en-US" altLang="zh-CN" sz="1600">
                        <a:latin typeface="Cambria Math" panose="02040503050406030204" pitchFamily="18" charset="0"/>
                      </a:rPr>
                      <m:t>, </m:t>
                    </m:r>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2</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𝑛</m:t>
                        </m:r>
                      </m:sub>
                    </m:sSub>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为感知机的输入，</a:t>
                </a:r>
                <a14:m>
                  <m:oMath xmlns:m="http://schemas.openxmlformats.org/officeDocument/2006/math">
                    <m:r>
                      <m:rPr>
                        <m:sty m:val="p"/>
                      </m:rPr>
                      <a:rPr lang="en-US" altLang="zh-CN" sz="1600">
                        <a:latin typeface="Cambria Math" panose="02040503050406030204" pitchFamily="18" charset="0"/>
                      </a:rPr>
                      <m:t>b</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为偏置项（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bias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）。然后将</a:t>
                </a:r>
                <a14:m>
                  <m:oMath xmlns:m="http://schemas.openxmlformats.org/officeDocument/2006/math">
                    <m:r>
                      <m:rPr>
                        <m:sty m:val="p"/>
                      </m:rPr>
                      <a:rPr lang="en-US" altLang="zh-CN" sz="1600">
                        <a:latin typeface="Cambria Math" panose="02040503050406030204" pitchFamily="18" charset="0"/>
                      </a:rPr>
                      <m:t>z</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作为激活函数</a:t>
                </a:r>
                <a14:m>
                  <m:oMath xmlns:m="http://schemas.openxmlformats.org/officeDocument/2006/math">
                    <m:r>
                      <a:rPr lang="en-US" altLang="zh-CN" sz="1600">
                        <a:latin typeface="Cambria Math" panose="02040503050406030204" pitchFamily="18" charset="0"/>
                      </a:rPr>
                      <m:t>𝛟</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的输入，激活函数会将</a:t>
                </a:r>
                <a14:m>
                  <m:oMath xmlns:m="http://schemas.openxmlformats.org/officeDocument/2006/math">
                    <m:r>
                      <m:rPr>
                        <m:sty m:val="p"/>
                      </m:rPr>
                      <a:rPr lang="en-US" altLang="zh-CN" sz="1600">
                        <a:latin typeface="Cambria Math" panose="02040503050406030204" pitchFamily="18" charset="0"/>
                      </a:rPr>
                      <m:t>z</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与某一阈值（此例中，阈值为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）进行比较，如果大于该阈值则感知器输出为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，否则输出为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。通过这样的操作，输入数据被分类为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这两个不同类别。</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感知机中的连接权重参数并不是预先设定好的，而是通过多次迭代训练得到的。</a:t>
                </a:r>
                <a:r>
                  <a:rPr lang="zh-CN" altLang="zh-CN" sz="1600" dirty="0">
                    <a:latin typeface="微软雅黑" panose="020B0503020204020204" pitchFamily="34" charset="-122"/>
                    <a:ea typeface="微软雅黑" panose="020B0503020204020204" pitchFamily="34" charset="-122"/>
                  </a:rPr>
                  <a:t>具体而言，单层感知机构建损失函数，来计算模型预测值与数据真实值之间的</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误差</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，通过最小化损失函数取值，来优化模型参数。</a:t>
                </a:r>
              </a:p>
              <a:p>
                <a:pPr marL="285750" indent="-285750" algn="just">
                  <a:lnSpc>
                    <a:spcPct val="150000"/>
                  </a:lnSpc>
                  <a:buFont typeface="Wingdings" panose="05000000000000000000" pitchFamily="2" charset="2"/>
                  <a:buChar char="l"/>
                </a:pP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3AA15EDD-17E8-41A2-8438-9BF013800155}"/>
                  </a:ext>
                </a:extLst>
              </p:cNvPr>
              <p:cNvSpPr>
                <a:spLocks noRot="1" noChangeAspect="1" noMove="1" noResize="1" noEditPoints="1" noAdjustHandles="1" noChangeArrowheads="1" noChangeShapeType="1" noTextEdit="1"/>
              </p:cNvSpPr>
              <p:nvPr/>
            </p:nvSpPr>
            <p:spPr>
              <a:xfrm>
                <a:off x="70339" y="1484266"/>
                <a:ext cx="7494860" cy="5680401"/>
              </a:xfrm>
              <a:prstGeom prst="rect">
                <a:avLst/>
              </a:prstGeom>
              <a:blipFill>
                <a:blip r:embed="rId3"/>
                <a:stretch>
                  <a:fillRect l="-325" r="-3173"/>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7E4C39-58FC-4583-BCF8-B462E31C5699}"/>
              </a:ext>
            </a:extLst>
          </p:cNvPr>
          <p:cNvSpPr/>
          <p:nvPr/>
        </p:nvSpPr>
        <p:spPr>
          <a:xfrm>
            <a:off x="852473" y="129010"/>
            <a:ext cx="2852063"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前馈神经网络与参数优化</a:t>
            </a:r>
          </a:p>
        </p:txBody>
      </p:sp>
      <p:pic>
        <p:nvPicPr>
          <p:cNvPr id="9" name="图片 8">
            <a:extLst>
              <a:ext uri="{FF2B5EF4-FFF2-40B4-BE49-F238E27FC236}">
                <a16:creationId xmlns:a16="http://schemas.microsoft.com/office/drawing/2014/main" id="{E01A3989-5DB5-4D44-A58B-3DF101B2DC3E}"/>
              </a:ext>
            </a:extLst>
          </p:cNvPr>
          <p:cNvPicPr>
            <a:picLocks noChangeAspect="1"/>
          </p:cNvPicPr>
          <p:nvPr/>
        </p:nvPicPr>
        <p:blipFill>
          <a:blip r:embed="rId4"/>
          <a:stretch>
            <a:fillRect/>
          </a:stretch>
        </p:blipFill>
        <p:spPr>
          <a:xfrm>
            <a:off x="7732929" y="3002913"/>
            <a:ext cx="4083700" cy="2325986"/>
          </a:xfrm>
          <a:prstGeom prst="rect">
            <a:avLst/>
          </a:prstGeom>
        </p:spPr>
      </p:pic>
    </p:spTree>
    <p:extLst>
      <p:ext uri="{BB962C8B-B14F-4D97-AF65-F5344CB8AC3E}">
        <p14:creationId xmlns:p14="http://schemas.microsoft.com/office/powerpoint/2010/main" val="25256478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6497</TotalTime>
  <Words>12726</Words>
  <Application>Microsoft Office PowerPoint</Application>
  <PresentationFormat>宽屏</PresentationFormat>
  <Paragraphs>554</Paragraphs>
  <Slides>63</Slides>
  <Notes>63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63</vt:i4>
      </vt:variant>
    </vt:vector>
  </HeadingPairs>
  <TitlesOfParts>
    <vt:vector size="79" baseType="lpstr">
      <vt:lpstr>Helvetica Light</vt:lpstr>
      <vt:lpstr>等线</vt:lpstr>
      <vt:lpstr>方正美黑简体</vt:lpstr>
      <vt:lpstr>方正颜宋简体_大</vt:lpstr>
      <vt:lpstr>方正颜宋简体_中</vt:lpstr>
      <vt:lpstr>汉仪玄宋..</vt:lpstr>
      <vt:lpstr>华文中宋</vt:lpstr>
      <vt:lpstr>微软雅黑</vt:lpstr>
      <vt:lpstr>Arial</vt:lpstr>
      <vt:lpstr>Bauhaus 93</vt:lpstr>
      <vt:lpstr>Calibri</vt:lpstr>
      <vt:lpstr>Cambria</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829</cp:revision>
  <dcterms:created xsi:type="dcterms:W3CDTF">2023-07-27T09:00:19Z</dcterms:created>
  <dcterms:modified xsi:type="dcterms:W3CDTF">2024-06-22T23:23:31Z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